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4"/>
  </p:notesMasterIdLst>
  <p:sldIdLst>
    <p:sldId id="256" r:id="rId2"/>
    <p:sldId id="257" r:id="rId3"/>
    <p:sldId id="265" r:id="rId4"/>
    <p:sldId id="284" r:id="rId5"/>
    <p:sldId id="285" r:id="rId6"/>
    <p:sldId id="286" r:id="rId7"/>
    <p:sldId id="287" r:id="rId8"/>
    <p:sldId id="288" r:id="rId9"/>
    <p:sldId id="264" r:id="rId10"/>
    <p:sldId id="260" r:id="rId11"/>
    <p:sldId id="262" r:id="rId12"/>
    <p:sldId id="263" r:id="rId13"/>
    <p:sldId id="261" r:id="rId14"/>
    <p:sldId id="270" r:id="rId15"/>
    <p:sldId id="258" r:id="rId16"/>
    <p:sldId id="266" r:id="rId17"/>
    <p:sldId id="267" r:id="rId18"/>
    <p:sldId id="268" r:id="rId19"/>
    <p:sldId id="271" r:id="rId20"/>
    <p:sldId id="272" r:id="rId21"/>
    <p:sldId id="273" r:id="rId22"/>
    <p:sldId id="274" r:id="rId23"/>
    <p:sldId id="275" r:id="rId24"/>
    <p:sldId id="276" r:id="rId25"/>
    <p:sldId id="277" r:id="rId26"/>
    <p:sldId id="278" r:id="rId27"/>
    <p:sldId id="279" r:id="rId28"/>
    <p:sldId id="280" r:id="rId29"/>
    <p:sldId id="281" r:id="rId30"/>
    <p:sldId id="269" r:id="rId31"/>
    <p:sldId id="282" r:id="rId32"/>
    <p:sldId id="283" r:id="rId33"/>
  </p:sldIdLst>
  <p:sldSz cx="9144000" cy="6858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7"/>
    <p:restoredTop sz="94614"/>
  </p:normalViewPr>
  <p:slideViewPr>
    <p:cSldViewPr>
      <p:cViewPr>
        <p:scale>
          <a:sx n="89" d="100"/>
          <a:sy n="89" d="100"/>
        </p:scale>
        <p:origin x="1736" y="184"/>
      </p:cViewPr>
      <p:guideLst>
        <p:guide orient="horz" pos="2160"/>
        <p:guide pos="2880"/>
      </p:guideLst>
    </p:cSldViewPr>
  </p:slideViewPr>
  <p:notesTextViewPr>
    <p:cViewPr>
      <p:scale>
        <a:sx n="100" d="100"/>
        <a:sy n="100" d="100"/>
      </p:scale>
      <p:origin x="0" y="0"/>
    </p:cViewPr>
  </p:notesTextViewPr>
  <p:sorterViewPr>
    <p:cViewPr>
      <p:scale>
        <a:sx n="134" d="100"/>
        <a:sy n="134" d="100"/>
      </p:scale>
      <p:origin x="0" y="0"/>
    </p:cViewPr>
  </p:sorterViewPr>
  <p:notesViewPr>
    <p:cSldViewPr>
      <p:cViewPr varScale="1">
        <p:scale>
          <a:sx n="70" d="100"/>
          <a:sy n="70" d="100"/>
        </p:scale>
        <p:origin x="3568"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1138" y="0"/>
            <a:ext cx="3076575" cy="469900"/>
          </a:xfrm>
          <a:prstGeom prst="rect">
            <a:avLst/>
          </a:prstGeom>
        </p:spPr>
        <p:txBody>
          <a:bodyPr vert="horz" lIns="91440" tIns="45720" rIns="91440" bIns="45720" rtlCol="0"/>
          <a:lstStyle>
            <a:lvl1pPr algn="r">
              <a:defRPr sz="1200"/>
            </a:lvl1pPr>
          </a:lstStyle>
          <a:p>
            <a:fld id="{B012F214-D0FE-A440-92E4-54FDDCB42566}" type="datetimeFigureOut">
              <a:rPr lang="en-US" smtClean="0"/>
              <a:t>12/23/22</a:t>
            </a:fld>
            <a:endParaRPr lang="en-US" dirty="0"/>
          </a:p>
        </p:txBody>
      </p:sp>
      <p:sp>
        <p:nvSpPr>
          <p:cNvPr id="4" name="Slide Image Placeholder 3"/>
          <p:cNvSpPr>
            <a:spLocks noGrp="1" noRot="1" noChangeAspect="1"/>
          </p:cNvSpPr>
          <p:nvPr>
            <p:ph type="sldImg" idx="2"/>
          </p:nvPr>
        </p:nvSpPr>
        <p:spPr>
          <a:xfrm>
            <a:off x="1438275" y="1173163"/>
            <a:ext cx="4222750" cy="31670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9613" y="4516438"/>
            <a:ext cx="5680075" cy="3695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5400"/>
            <a:ext cx="3076575" cy="469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138" y="8915400"/>
            <a:ext cx="3076575" cy="469900"/>
          </a:xfrm>
          <a:prstGeom prst="rect">
            <a:avLst/>
          </a:prstGeom>
        </p:spPr>
        <p:txBody>
          <a:bodyPr vert="horz" lIns="91440" tIns="45720" rIns="91440" bIns="45720" rtlCol="0" anchor="b"/>
          <a:lstStyle>
            <a:lvl1pPr algn="r">
              <a:defRPr sz="1200"/>
            </a:lvl1pPr>
          </a:lstStyle>
          <a:p>
            <a:fld id="{F4535624-BFF3-9845-901C-94874CD30FAB}" type="slidenum">
              <a:rPr lang="en-US" smtClean="0"/>
              <a:t>‹#›</a:t>
            </a:fld>
            <a:endParaRPr lang="en-US" dirty="0"/>
          </a:p>
        </p:txBody>
      </p:sp>
    </p:spTree>
    <p:extLst>
      <p:ext uri="{BB962C8B-B14F-4D97-AF65-F5344CB8AC3E}">
        <p14:creationId xmlns:p14="http://schemas.microsoft.com/office/powerpoint/2010/main" val="1249745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biblegateway.com/passage/?search=Deuteronomy+13&amp;version=ESVUK"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96850" y="44450"/>
            <a:ext cx="6781800" cy="9220200"/>
          </a:xfrm>
        </p:spPr>
        <p:txBody>
          <a:bodyPr/>
          <a:lstStyle/>
          <a:p>
            <a:r>
              <a:rPr lang="en-US" sz="1000" b="1" u="sng" dirty="0"/>
              <a:t>Who wrote the book?</a:t>
            </a:r>
          </a:p>
          <a:p>
            <a:endParaRPr lang="en-US" sz="1000" dirty="0"/>
          </a:p>
          <a:p>
            <a:r>
              <a:rPr lang="en-US" sz="1000" dirty="0"/>
              <a:t>Song of Solomon takes its title from the first verse of the book, which mentions who the song comes from: “The Song of Songs, which is Solomon’s” (Song of Solomon 1:1). </a:t>
            </a:r>
          </a:p>
          <a:p>
            <a:pPr marL="171450" indent="-171450">
              <a:buFont typeface="Arial" panose="020B0604020202020204" pitchFamily="34" charset="0"/>
              <a:buChar char="•"/>
            </a:pPr>
            <a:r>
              <a:rPr lang="en-US" sz="1000" dirty="0"/>
              <a:t>The original Hebrew version of the book took its title from the book’s first two words, </a:t>
            </a:r>
            <a:r>
              <a:rPr lang="en-US" sz="1000" i="1" dirty="0" err="1"/>
              <a:t>shiyr</a:t>
            </a:r>
            <a:r>
              <a:rPr lang="en-US" sz="1000" i="1" dirty="0"/>
              <a:t> </a:t>
            </a:r>
            <a:r>
              <a:rPr lang="en-US" sz="1000" i="1" dirty="0" err="1"/>
              <a:t>hashiyrim</a:t>
            </a:r>
            <a:r>
              <a:rPr lang="en-US" sz="1000" dirty="0"/>
              <a:t>, usually translated as “the song of songs.” This latter title remained in Greek and Latin Bible translations in later centuries. </a:t>
            </a:r>
          </a:p>
          <a:p>
            <a:pPr marL="171450" indent="-171450">
              <a:buFont typeface="Arial" panose="020B0604020202020204" pitchFamily="34" charset="0"/>
              <a:buChar char="•"/>
            </a:pPr>
            <a:r>
              <a:rPr lang="en-US" sz="1000" dirty="0"/>
              <a:t>The repetition of the word song indicates that the writer considered this “the greatest of all songs. We find a similar construction in other famous biblical phrases: Lord of Lords, King of Kings, and Holy of Holies, to name a few.</a:t>
            </a:r>
          </a:p>
          <a:p>
            <a:pPr marL="171450" indent="-171450">
              <a:buFont typeface="Arial" panose="020B0604020202020204" pitchFamily="34" charset="0"/>
              <a:buChar char="•"/>
            </a:pPr>
            <a:r>
              <a:rPr lang="en-US" sz="1000" dirty="0"/>
              <a:t>The title of the book eventually took on King Solomon’s name because of the mention of his name throughout the book (1:5; 3:7, 9, 11; 8:11–12). </a:t>
            </a:r>
          </a:p>
          <a:p>
            <a:pPr marL="171450" indent="-171450">
              <a:buFont typeface="Arial" panose="020B0604020202020204" pitchFamily="34" charset="0"/>
              <a:buChar char="•"/>
            </a:pPr>
            <a:r>
              <a:rPr lang="en-US" sz="1000" dirty="0"/>
              <a:t>This title change also supports the traditional view of Solomon as the author of the book. While numerous critics in the last two centuries have disputed Solomon’s authorship, the internal evidence seems to support it, not only because of the appearances of Solomon’s name but because of evidence of his royal advantage (3:6–11) and his numerous wives and concubines (6:8).</a:t>
            </a:r>
          </a:p>
          <a:p>
            <a:endParaRPr lang="en-US" sz="1000" dirty="0"/>
          </a:p>
          <a:p>
            <a:r>
              <a:rPr lang="en-US" sz="1000" b="1" u="sng" dirty="0"/>
              <a:t>Where are we?</a:t>
            </a:r>
          </a:p>
          <a:p>
            <a:endParaRPr lang="en-US" sz="1000" dirty="0"/>
          </a:p>
          <a:p>
            <a:pPr marL="171450" indent="-171450">
              <a:buFont typeface="Arial" panose="020B0604020202020204" pitchFamily="34" charset="0"/>
              <a:buChar char="•"/>
            </a:pPr>
            <a:r>
              <a:rPr lang="en-US" sz="1000" dirty="0"/>
              <a:t>Solomon wrote the book during his reign as king of Israel, meaning he composed it sometime between 971 and 931 BC.</a:t>
            </a:r>
          </a:p>
          <a:p>
            <a:pPr marL="171450" indent="-171450">
              <a:buFont typeface="Arial" panose="020B0604020202020204" pitchFamily="34" charset="0"/>
              <a:buChar char="•"/>
            </a:pPr>
            <a:r>
              <a:rPr lang="en-US" sz="1000" dirty="0"/>
              <a:t>Chronologically, SOS was first, Ecclesiastes second, followed by Proverbs.   </a:t>
            </a:r>
          </a:p>
          <a:p>
            <a:pPr marL="171450" indent="-171450">
              <a:buFont typeface="Arial" panose="020B0604020202020204" pitchFamily="34" charset="0"/>
              <a:buChar char="•"/>
            </a:pPr>
            <a:r>
              <a:rPr lang="en-US" sz="1000" dirty="0"/>
              <a:t>Scholars who hold to Solomon’s authorship tend to agree that the song was written early in his reign, not merely because of the youthful exuberance of the poetry but because his harem of 140 women, mentioned in 6:8, is relatively low in number compared to the final tally of 1,000 (1 Kings 11:3). </a:t>
            </a:r>
          </a:p>
          <a:p>
            <a:pPr marL="171450" indent="-171450">
              <a:buFont typeface="Arial" panose="020B0604020202020204" pitchFamily="34" charset="0"/>
              <a:buChar char="•"/>
            </a:pPr>
            <a:r>
              <a:rPr lang="en-US" sz="1000" dirty="0"/>
              <a:t>Also, the author mentioned place names from both the north and the south of the country, including Lebanon and Egypt, reminding us of the relative peace and good relations among these nations early in Solomon’s reign.</a:t>
            </a:r>
          </a:p>
          <a:p>
            <a:endParaRPr lang="en-US" sz="1000" dirty="0"/>
          </a:p>
          <a:p>
            <a:r>
              <a:rPr lang="en-US" sz="1000" b="1" u="sng" dirty="0"/>
              <a:t>Why is Song of Solomon so important?</a:t>
            </a:r>
          </a:p>
          <a:p>
            <a:endParaRPr lang="en-US" sz="1000" b="1" u="sng" dirty="0"/>
          </a:p>
          <a:p>
            <a:pPr marL="171450" indent="-171450">
              <a:buFont typeface="Arial" panose="020B0604020202020204" pitchFamily="34" charset="0"/>
              <a:buChar char="•"/>
            </a:pPr>
            <a:r>
              <a:rPr lang="en-US" sz="1000" dirty="0"/>
              <a:t>This book remains singular within the Old Testament for at least two reasons: its character as a single poem and its subject matter, particularly the frank discussion of love between a married couple. </a:t>
            </a:r>
          </a:p>
          <a:p>
            <a:pPr marL="171450" indent="-171450">
              <a:buFont typeface="Arial" panose="020B0604020202020204" pitchFamily="34" charset="0"/>
              <a:buChar char="•"/>
            </a:pPr>
            <a:r>
              <a:rPr lang="en-US" sz="1000" dirty="0"/>
              <a:t>The Song of Solomon’s willingness to broach the topic of physical love within marriage has made many of its readers throughout history uncomfortable, so much so that Rabbi </a:t>
            </a:r>
            <a:r>
              <a:rPr lang="en-US" sz="1000" dirty="0" err="1"/>
              <a:t>Aqiba</a:t>
            </a:r>
            <a:r>
              <a:rPr lang="en-US" sz="1000" dirty="0"/>
              <a:t> had to vigorously defend the book’s place in the Jewish canon even as late as AD 90 at the Council of Jamnia.</a:t>
            </a:r>
          </a:p>
          <a:p>
            <a:pPr marL="171450" indent="-171450">
              <a:buFont typeface="Arial" panose="020B0604020202020204" pitchFamily="34" charset="0"/>
              <a:buChar char="•"/>
            </a:pPr>
            <a:r>
              <a:rPr lang="en-US" sz="1000" dirty="0"/>
              <a:t>But as a testament to the beauty of the marriage relationship in its fullness, Song of Solomon stands out with its uniquely detailed vision of this beautiful reality.</a:t>
            </a:r>
          </a:p>
          <a:p>
            <a:endParaRPr lang="en-US" sz="1000" dirty="0"/>
          </a:p>
          <a:p>
            <a:r>
              <a:rPr lang="en-US" sz="1000" b="1" dirty="0"/>
              <a:t>What's the big idea?</a:t>
            </a:r>
          </a:p>
          <a:p>
            <a:endParaRPr lang="en-US" sz="1000" dirty="0"/>
          </a:p>
          <a:p>
            <a:pPr marL="171450" indent="-171450">
              <a:buFont typeface="Arial" panose="020B0604020202020204" pitchFamily="34" charset="0"/>
              <a:buChar char="•"/>
            </a:pPr>
            <a:r>
              <a:rPr lang="en-US" sz="1000" dirty="0"/>
              <a:t>The fullness of the union that takes place at marriage is described in some of the most splendid poetic language in the entire Bible. In a world where so many speak of God’s special gifts with coldly clinical or apathetic statistical language, the passion of Solomon’s poetry refreshes a world thirsty for the truth about marriage. </a:t>
            </a:r>
          </a:p>
          <a:p>
            <a:pPr marL="171450" indent="-171450">
              <a:buFont typeface="Arial" panose="020B0604020202020204" pitchFamily="34" charset="0"/>
              <a:buChar char="•"/>
            </a:pPr>
            <a:r>
              <a:rPr lang="en-US" sz="1000" dirty="0"/>
              <a:t>Solomon began his rendering of this relationship with the two lovers in courtship longing for affection while expressing their love for one another (Song of Solomon 1:1–3:5). </a:t>
            </a:r>
          </a:p>
          <a:p>
            <a:pPr marL="171450" indent="-171450">
              <a:buFont typeface="Arial" panose="020B0604020202020204" pitchFamily="34" charset="0"/>
              <a:buChar char="•"/>
            </a:pPr>
            <a:r>
              <a:rPr lang="en-US" sz="1000" dirty="0"/>
              <a:t>Eventually, they come together in marriage, the groom extolling his bride’s beauty before they consummate their relationship (3:6–5:1). </a:t>
            </a:r>
          </a:p>
          <a:p>
            <a:pPr marL="171450" indent="-171450">
              <a:buFont typeface="Arial" panose="020B0604020202020204" pitchFamily="34" charset="0"/>
              <a:buChar char="•"/>
            </a:pPr>
            <a:r>
              <a:rPr lang="en-US" sz="1000" dirty="0"/>
              <a:t>Finally, she struggles with the fear of separation, while he reassures his bride of his affections for her (5:2–8:14). All of this reinforces the theme of the goodness of marriage. Some suggest the book also pictures (allegory) in a more general way Christ’s love for His bride, the church.</a:t>
            </a:r>
          </a:p>
          <a:p>
            <a:endParaRPr lang="en-US" sz="1000" dirty="0"/>
          </a:p>
          <a:p>
            <a:r>
              <a:rPr lang="en-US" sz="1000" b="1" u="sng" dirty="0"/>
              <a:t>How do I apply this?</a:t>
            </a:r>
          </a:p>
          <a:p>
            <a:endParaRPr lang="en-US" sz="1000" dirty="0"/>
          </a:p>
          <a:p>
            <a:pPr marL="171450" indent="-171450">
              <a:buFont typeface="Arial" panose="020B0604020202020204" pitchFamily="34" charset="0"/>
              <a:buChar char="•"/>
            </a:pPr>
            <a:r>
              <a:rPr lang="en-US" sz="1000" dirty="0"/>
              <a:t>From courtship to marriage to the assurance of love, Song of Solomon poetically presents a broad range of events and feelings in the days leading up to and during marriage, offering encouragement toward an enduring love amid the petty jealousies and fears sure to threaten even the strongest of relationships. </a:t>
            </a:r>
          </a:p>
          <a:p>
            <a:pPr marL="171450" indent="-171450">
              <a:buFont typeface="Arial" panose="020B0604020202020204" pitchFamily="34" charset="0"/>
              <a:buChar char="•"/>
            </a:pPr>
            <a:r>
              <a:rPr lang="en-US" sz="1000" dirty="0"/>
              <a:t>We should heed the Song’s sublime words by continuing to value marriage as one of the bedrocks of society, appreciating the goodness and the beauty borne out of the union of two people in holy matrimony.</a:t>
            </a:r>
          </a:p>
          <a:p>
            <a:endParaRPr lang="en-US" sz="1000" dirty="0"/>
          </a:p>
          <a:p>
            <a:r>
              <a:rPr lang="en-US" sz="1000" dirty="0"/>
              <a:t>Would you consider your marriage a sign of God’s goodness and beauty working in your life, or has it become something less than that over time? Song of Solomon reminds us that both marriage and the physical union that follows originate in God; we should therefore consider each of them as evidence of His grace working itself out in the world.</a:t>
            </a:r>
          </a:p>
          <a:p>
            <a:endParaRPr lang="en-US" sz="900" dirty="0"/>
          </a:p>
          <a:p>
            <a:endParaRPr lang="en-US" sz="900" dirty="0"/>
          </a:p>
        </p:txBody>
      </p:sp>
      <p:sp>
        <p:nvSpPr>
          <p:cNvPr id="4" name="Slide Number Placeholder 3"/>
          <p:cNvSpPr>
            <a:spLocks noGrp="1"/>
          </p:cNvSpPr>
          <p:nvPr>
            <p:ph type="sldNum" sz="quarter" idx="10"/>
          </p:nvPr>
        </p:nvSpPr>
        <p:spPr/>
        <p:txBody>
          <a:bodyPr/>
          <a:lstStyle/>
          <a:p>
            <a:fld id="{F4535624-BFF3-9845-901C-94874CD30FAB}" type="slidenum">
              <a:rPr lang="en-US" smtClean="0"/>
              <a:t>1</a:t>
            </a:fld>
            <a:endParaRPr lang="en-US" dirty="0"/>
          </a:p>
        </p:txBody>
      </p:sp>
    </p:spTree>
    <p:extLst>
      <p:ext uri="{BB962C8B-B14F-4D97-AF65-F5344CB8AC3E}">
        <p14:creationId xmlns:p14="http://schemas.microsoft.com/office/powerpoint/2010/main" val="2078651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35624-BFF3-9845-901C-94874CD30FAB}" type="slidenum">
              <a:rPr lang="en-US" smtClean="0"/>
              <a:t>11</a:t>
            </a:fld>
            <a:endParaRPr lang="en-US" dirty="0"/>
          </a:p>
        </p:txBody>
      </p:sp>
    </p:spTree>
    <p:extLst>
      <p:ext uri="{BB962C8B-B14F-4D97-AF65-F5344CB8AC3E}">
        <p14:creationId xmlns:p14="http://schemas.microsoft.com/office/powerpoint/2010/main" val="1298580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35624-BFF3-9845-901C-94874CD30FAB}" type="slidenum">
              <a:rPr lang="en-US" smtClean="0"/>
              <a:t>12</a:t>
            </a:fld>
            <a:endParaRPr lang="en-US" dirty="0"/>
          </a:p>
        </p:txBody>
      </p:sp>
    </p:spTree>
    <p:extLst>
      <p:ext uri="{BB962C8B-B14F-4D97-AF65-F5344CB8AC3E}">
        <p14:creationId xmlns:p14="http://schemas.microsoft.com/office/powerpoint/2010/main" val="1500376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35624-BFF3-9845-901C-94874CD30FAB}" type="slidenum">
              <a:rPr lang="en-US" smtClean="0"/>
              <a:t>13</a:t>
            </a:fld>
            <a:endParaRPr lang="en-US" dirty="0"/>
          </a:p>
        </p:txBody>
      </p:sp>
    </p:spTree>
    <p:extLst>
      <p:ext uri="{BB962C8B-B14F-4D97-AF65-F5344CB8AC3E}">
        <p14:creationId xmlns:p14="http://schemas.microsoft.com/office/powerpoint/2010/main" val="1533444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35624-BFF3-9845-901C-94874CD30FAB}" type="slidenum">
              <a:rPr lang="en-US" smtClean="0"/>
              <a:t>15</a:t>
            </a:fld>
            <a:endParaRPr lang="en-US" dirty="0"/>
          </a:p>
        </p:txBody>
      </p:sp>
    </p:spTree>
    <p:extLst>
      <p:ext uri="{BB962C8B-B14F-4D97-AF65-F5344CB8AC3E}">
        <p14:creationId xmlns:p14="http://schemas.microsoft.com/office/powerpoint/2010/main" val="1050966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35624-BFF3-9845-901C-94874CD30FAB}" type="slidenum">
              <a:rPr lang="en-US" smtClean="0"/>
              <a:t>16</a:t>
            </a:fld>
            <a:endParaRPr lang="en-US" dirty="0"/>
          </a:p>
        </p:txBody>
      </p:sp>
    </p:spTree>
    <p:extLst>
      <p:ext uri="{BB962C8B-B14F-4D97-AF65-F5344CB8AC3E}">
        <p14:creationId xmlns:p14="http://schemas.microsoft.com/office/powerpoint/2010/main" val="1180509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35624-BFF3-9845-901C-94874CD30FAB}" type="slidenum">
              <a:rPr lang="en-US" smtClean="0"/>
              <a:t>17</a:t>
            </a:fld>
            <a:endParaRPr lang="en-US" dirty="0"/>
          </a:p>
        </p:txBody>
      </p:sp>
    </p:spTree>
    <p:extLst>
      <p:ext uri="{BB962C8B-B14F-4D97-AF65-F5344CB8AC3E}">
        <p14:creationId xmlns:p14="http://schemas.microsoft.com/office/powerpoint/2010/main" val="3241197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0863" y="117475"/>
            <a:ext cx="5997575" cy="4497388"/>
          </a:xfrm>
        </p:spPr>
      </p:sp>
      <p:sp>
        <p:nvSpPr>
          <p:cNvPr id="3" name="Notes Placeholder 2"/>
          <p:cNvSpPr>
            <a:spLocks noGrp="1"/>
          </p:cNvSpPr>
          <p:nvPr>
            <p:ph type="body" idx="1"/>
          </p:nvPr>
        </p:nvSpPr>
        <p:spPr>
          <a:xfrm>
            <a:off x="349250" y="4614862"/>
            <a:ext cx="6477000" cy="4497388"/>
          </a:xfrm>
        </p:spPr>
        <p:txBody>
          <a:bodyPr/>
          <a:lstStyle/>
          <a:p>
            <a:r>
              <a:rPr lang="en-US" sz="900" dirty="0"/>
              <a:t>Solomon, the author, is responsible for 1005 songs (1 Kings 4:32) and this is the “song of Songs” - many believe it his chief work.  Since there was mention of “sixty queens and eighty concubines, and maidens without number” (6:8).  It may be that the love affair with the Shulamite woman came late in his reign.  Many believe these marriages were arranged or had political alliances and that it took this woman to teach Solomon the real meaning of love.  Most believe that Solomon died around 930 BC and that this book was written sometime near the middle of his reign (about 950 BC).  Theologians assess that there are three possible views of this book: (1) the </a:t>
            </a:r>
            <a:r>
              <a:rPr lang="en-US" sz="900" i="1" dirty="0"/>
              <a:t>litera</a:t>
            </a:r>
            <a:r>
              <a:rPr lang="en-US" sz="900" dirty="0"/>
              <a:t>l interpretation  - Solomon and the Shulamite woman in a poetical love, (2) the </a:t>
            </a:r>
            <a:r>
              <a:rPr lang="en-US" sz="900" i="1" dirty="0"/>
              <a:t>allegorica</a:t>
            </a:r>
            <a:r>
              <a:rPr lang="en-US" sz="900" dirty="0"/>
              <a:t>l interpretation that the love is symbolic between God and His followers, (3) The </a:t>
            </a:r>
            <a:r>
              <a:rPr lang="en-US" sz="900" i="1" dirty="0"/>
              <a:t>typical  </a:t>
            </a:r>
            <a:r>
              <a:rPr lang="en-US" sz="900" dirty="0"/>
              <a:t>interpretation - that this is a type of relationship that Christ has with the church (Eph. 5:25 ff.).  I believe that the literal interpretation makes the most sense. and is simply a love story  between two sweethearts.  I believe this book aims to teach us the beauty of all human relationships - the one between man (husband) and woman (wife).  The book can be divided into three major sections: the courtship (1:2-3:5), the wedding (3:6-5:1), and the maturing marriage that results ((5:2-8:14).  As a bride, then a wife, she refers to him as her “darling”  and the groom, then husband, calls her his “beloved.”  He answers the Shulamite’s woman insecurities as he calls her his “lily of the valley” and and hails her as “fairest among women” (1:6, 8, 21).  She would  dream of him “coming like a gazelle” and leaping upon the mountains” (2:8-9; 3:1).  Their love for one another is intoxicating and sweet.  He would say, “arise my love, my fair one, and come away” (2:13)  and she responds, “I am his</a:t>
            </a:r>
            <a:r>
              <a:rPr lang="is-IS" sz="900" dirty="0"/>
              <a:t>…” (2:16).  Wedding feasts of the day were said to have lasted a week or more and Solomon takes his time convincing her nad her family of his love.  He apparently takes her away to Jersualem with a “column of smoke” and beginning in 3:4 begins the poetic description of his bride’s beauty.  As the wedding guests dine in the garden (5:1) the bride reminisces about her love and paints a descriptve picture of him as “the perfect one, the only one” (5:2-6:9).  Solomon tells of his love for her and extols the beauty of his bride (6:10-8:4).  Taken by his words she invites her “beloved” to take a romantic trip into the soltude of country where she would “give her loves” (7:12).  The lovers most passionate description of one another is in chapter 7 as he starts at her feet and moves to the top of her head in praise.  Finally, at the end of the book the honeymoon begins and the bride has quenched Solomon’s desire like no other: “Love is strong as death..Many waters cannot quench love, neither can floods drown it” (8:6-7).  </a:t>
            </a:r>
          </a:p>
          <a:p>
            <a:endParaRPr lang="is-IS" sz="900" i="1" dirty="0"/>
          </a:p>
          <a:p>
            <a:r>
              <a:rPr lang="is-IS" sz="900" dirty="0"/>
              <a:t>Applicaion:</a:t>
            </a:r>
          </a:p>
          <a:p>
            <a:pPr marL="685800" lvl="1" indent="-228600">
              <a:buFont typeface="+mj-lt"/>
              <a:buAutoNum type="arabicPeriod"/>
            </a:pPr>
            <a:r>
              <a:rPr lang="is-IS" sz="900" dirty="0"/>
              <a:t>Marriage is of God and he intends for it to be enjoyable and permanent (Gen. 2:23-24; Mt. 19:4-6)</a:t>
            </a:r>
          </a:p>
          <a:p>
            <a:pPr marL="685800" lvl="1" indent="-228600">
              <a:buFont typeface="+mj-lt"/>
              <a:buAutoNum type="arabicPeriod"/>
            </a:pPr>
            <a:r>
              <a:rPr lang="is-IS" sz="900" dirty="0"/>
              <a:t>The marriage bed is honorable (Gen. 1:27; Heb. 13:4)</a:t>
            </a:r>
          </a:p>
          <a:p>
            <a:pPr marL="685800" lvl="1" indent="-228600">
              <a:buFont typeface="+mj-lt"/>
              <a:buAutoNum type="arabicPeriod"/>
            </a:pPr>
            <a:r>
              <a:rPr lang="is-IS" sz="900" dirty="0"/>
              <a:t>The marriage bed is to be enjoyed (Pro. 5:17-19; 1 Cor. 7:1)</a:t>
            </a:r>
          </a:p>
          <a:p>
            <a:pPr marL="685800" lvl="1" indent="-228600">
              <a:buFont typeface="+mj-lt"/>
              <a:buAutoNum type="arabicPeriod"/>
            </a:pPr>
            <a:r>
              <a:rPr lang="is-IS" sz="900" dirty="0"/>
              <a:t>The marriage bed should not be forbidden (1 Ti. 4:1-4; 6:17)</a:t>
            </a:r>
          </a:p>
          <a:p>
            <a:pPr marL="685800" lvl="1" indent="-228600">
              <a:buFont typeface="+mj-lt"/>
              <a:buAutoNum type="arabicPeriod"/>
            </a:pPr>
            <a:r>
              <a:rPr lang="is-IS" sz="900" dirty="0"/>
              <a:t>Marriage should include strolls in the garden (7:12)</a:t>
            </a:r>
          </a:p>
          <a:p>
            <a:pPr marL="685800" lvl="1" indent="-228600">
              <a:buFont typeface="+mj-lt"/>
              <a:buAutoNum type="arabicPeriod"/>
            </a:pPr>
            <a:endParaRPr lang="is-IS" sz="900" dirty="0"/>
          </a:p>
          <a:p>
            <a:r>
              <a:rPr lang="is-IS" sz="900" dirty="0"/>
              <a:t>Key thought: This is in the canon for a reason.  In our marriage relationships there is need for personal attention, lesiure, meaningful getaways and security. When’s  the last time you mae your mate feel special becasue of something you said or did?</a:t>
            </a:r>
          </a:p>
        </p:txBody>
      </p:sp>
      <p:sp>
        <p:nvSpPr>
          <p:cNvPr id="4" name="Slide Number Placeholder 3"/>
          <p:cNvSpPr>
            <a:spLocks noGrp="1"/>
          </p:cNvSpPr>
          <p:nvPr>
            <p:ph type="sldNum" sz="quarter" idx="10"/>
          </p:nvPr>
        </p:nvSpPr>
        <p:spPr/>
        <p:txBody>
          <a:bodyPr/>
          <a:lstStyle/>
          <a:p>
            <a:fld id="{F4535624-BFF3-9845-901C-94874CD30FAB}" type="slidenum">
              <a:rPr lang="en-US" smtClean="0"/>
              <a:t>18</a:t>
            </a:fld>
            <a:endParaRPr lang="en-US" dirty="0"/>
          </a:p>
        </p:txBody>
      </p:sp>
    </p:spTree>
    <p:extLst>
      <p:ext uri="{BB962C8B-B14F-4D97-AF65-F5344CB8AC3E}">
        <p14:creationId xmlns:p14="http://schemas.microsoft.com/office/powerpoint/2010/main" val="231623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9250" y="4540250"/>
            <a:ext cx="6477000" cy="4572000"/>
          </a:xfrm>
        </p:spPr>
        <p:txBody>
          <a:bodyPr/>
          <a:lstStyle/>
          <a:p>
            <a:r>
              <a:rPr lang="en-US" sz="900" dirty="0"/>
              <a:t>Having completed</a:t>
            </a:r>
            <a:r>
              <a:rPr lang="en-US" sz="900" baseline="0" dirty="0"/>
              <a:t> the </a:t>
            </a:r>
            <a:r>
              <a:rPr lang="en-US" sz="900" i="1" baseline="0" dirty="0"/>
              <a:t>books of law </a:t>
            </a:r>
            <a:r>
              <a:rPr lang="en-US" sz="900" baseline="0" dirty="0"/>
              <a:t>(Genesis-Deuteronomy), the </a:t>
            </a:r>
            <a:r>
              <a:rPr lang="en-US" sz="900" i="1" baseline="0" dirty="0"/>
              <a:t>books of history </a:t>
            </a:r>
            <a:r>
              <a:rPr lang="en-US" sz="900" baseline="0" dirty="0"/>
              <a:t>(12</a:t>
            </a:r>
            <a:r>
              <a:rPr lang="en-US" sz="900" dirty="0"/>
              <a:t> in all: Joshua through Esther)  </a:t>
            </a:r>
            <a:r>
              <a:rPr lang="en-US" sz="900" baseline="0" dirty="0"/>
              <a:t>and </a:t>
            </a:r>
            <a:r>
              <a:rPr lang="en-US" sz="900" i="1" baseline="0" dirty="0"/>
              <a:t>the books of poetry, </a:t>
            </a:r>
            <a:r>
              <a:rPr lang="en-US" sz="900" baseline="0" dirty="0"/>
              <a:t>(Job, Psalms, Proverbs, Ecclesiastes, and Song of Solomon), we now enter</a:t>
            </a:r>
            <a:r>
              <a:rPr lang="en-US" sz="900" dirty="0"/>
              <a:t> into the third section on the prophets that will take us through the Old Testament.  Before we begin it seems fitting to look at the profile of a prophet, to understand the meaning of the term and to observe the qualifications.  Commonly, we misunderstand prophecy in that we suppose the word is limited to prediction; however, prophets were not fortunetellers.  Posting a sign that says “the end is near” does not make one a prophet; in fact, false teachers abound.  Weathermen are not prophets because they can predict the weather.  The Hebrews used three words for this commissioned by God: </a:t>
            </a:r>
            <a:r>
              <a:rPr lang="en-US" sz="900" i="1" dirty="0" err="1"/>
              <a:t>Nabi</a:t>
            </a:r>
            <a:r>
              <a:rPr lang="en-US" sz="900" i="1" dirty="0"/>
              <a:t> </a:t>
            </a:r>
            <a:r>
              <a:rPr lang="en-US" sz="900" dirty="0"/>
              <a:t>is the main term, meaning “an announcer or spokesman of God’s word.” Two other terms, </a:t>
            </a:r>
            <a:r>
              <a:rPr lang="en-US" sz="900" i="1" dirty="0" err="1"/>
              <a:t>ro’eh</a:t>
            </a:r>
            <a:r>
              <a:rPr lang="en-US" sz="900" i="1" dirty="0"/>
              <a:t> </a:t>
            </a:r>
            <a:r>
              <a:rPr lang="en-US" sz="900" dirty="0"/>
              <a:t>and </a:t>
            </a:r>
            <a:r>
              <a:rPr lang="en-US" sz="900" i="1" dirty="0" err="1"/>
              <a:t>hozeh</a:t>
            </a:r>
            <a:r>
              <a:rPr lang="en-US" sz="900" i="1" dirty="0"/>
              <a:t> </a:t>
            </a:r>
            <a:r>
              <a:rPr lang="en-US" sz="900" dirty="0"/>
              <a:t>are designated “seer “ - one who saw in dreams and visions.  Someone wrote that, “The essence of the idea is that God allowed (enabled) certain people to “see” (understand) or receive a divine communication that contained insight to the past, present or future events.”</a:t>
            </a:r>
          </a:p>
          <a:p>
            <a:endParaRPr lang="en-US" sz="900" dirty="0"/>
          </a:p>
          <a:p>
            <a:r>
              <a:rPr lang="en-US" sz="900" dirty="0"/>
              <a:t>Prophets have been described as “man of God,” “His servant,” “His messenger,” and “Watchman.”  The last descriptive aptly describes what a prophet was to do - to be a protective watcher and messenger as they spoke the mind of God, alerting people to danger as they taught the people to follow God’s laws, and to warn them of the consequences of disobedience (Deut. 33:10).  Jesus warns about false prophets who come in sheep’s clothing (Mt. 13:24-30; 24:11).  How can we know the difference between a false and true prophet?  First, the prophecy must come true (Deut. 18:22; 30:11-20).  Secondly, it must be in accord with scripture and demand obedience to God (Deut. 13:1-5).  Third, the prophecy can never contradict God’s word because God never contradicts Himself (Jer. 23:16-22).  True prophets say things of God - no matter how unpopular they may become.  False prophets seek to please others.  True prophets remind people of God’s character - His kindness, mercy, forgiveness, love, sovereignty, and His desire to help, even save.  Prophecies include the fall of Israel, Messianic, the kingdom (church), among others.</a:t>
            </a:r>
          </a:p>
          <a:p>
            <a:endParaRPr lang="en-US" sz="900" dirty="0"/>
          </a:p>
          <a:p>
            <a:r>
              <a:rPr lang="en-US" sz="900" dirty="0"/>
              <a:t>Not all prophets wrote down their divine messengers, namely Elijah and Elisha; however, sixteen prophets did (seventeen, if Jeremiah was not the writer of Lamentations).  We will first the major prophets: Isaiah, Jeremiah, Lamentations, Daniel and Ezekiel and then the twelve minor prophets (minor because hey are shorter, not because they are less important).  </a:t>
            </a:r>
          </a:p>
          <a:p>
            <a:r>
              <a:rPr lang="en-US" sz="900" dirty="0"/>
              <a:t>   </a:t>
            </a:r>
          </a:p>
        </p:txBody>
      </p:sp>
      <p:sp>
        <p:nvSpPr>
          <p:cNvPr id="4" name="Slide Number Placeholder 3"/>
          <p:cNvSpPr>
            <a:spLocks noGrp="1"/>
          </p:cNvSpPr>
          <p:nvPr>
            <p:ph type="sldNum" sz="quarter" idx="10"/>
          </p:nvPr>
        </p:nvSpPr>
        <p:spPr/>
        <p:txBody>
          <a:bodyPr/>
          <a:lstStyle/>
          <a:p>
            <a:fld id="{40A7A70F-5BAD-C24C-A649-20DE519519DA}" type="slidenum">
              <a:rPr lang="en-US" smtClean="0"/>
              <a:t>19</a:t>
            </a:fld>
            <a:endParaRPr lang="en-US"/>
          </a:p>
        </p:txBody>
      </p:sp>
    </p:spTree>
    <p:extLst>
      <p:ext uri="{BB962C8B-B14F-4D97-AF65-F5344CB8AC3E}">
        <p14:creationId xmlns:p14="http://schemas.microsoft.com/office/powerpoint/2010/main" val="1873106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A7A70F-5BAD-C24C-A649-20DE519519DA}" type="slidenum">
              <a:rPr lang="en-US" smtClean="0"/>
              <a:t>20</a:t>
            </a:fld>
            <a:endParaRPr lang="en-US"/>
          </a:p>
        </p:txBody>
      </p:sp>
    </p:spTree>
    <p:extLst>
      <p:ext uri="{BB962C8B-B14F-4D97-AF65-F5344CB8AC3E}">
        <p14:creationId xmlns:p14="http://schemas.microsoft.com/office/powerpoint/2010/main" val="1880391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B25215-F6D9-4905-B048-55294588421D}" type="slidenum">
              <a:rPr lang="en-US" smtClean="0"/>
              <a:pPr/>
              <a:t>21</a:t>
            </a:fld>
            <a:endParaRPr lang="en-US"/>
          </a:p>
        </p:txBody>
      </p:sp>
    </p:spTree>
    <p:extLst>
      <p:ext uri="{BB962C8B-B14F-4D97-AF65-F5344CB8AC3E}">
        <p14:creationId xmlns:p14="http://schemas.microsoft.com/office/powerpoint/2010/main" val="1152768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0863" y="117475"/>
            <a:ext cx="5997575" cy="4497388"/>
          </a:xfrm>
        </p:spPr>
      </p:sp>
      <p:sp>
        <p:nvSpPr>
          <p:cNvPr id="3" name="Notes Placeholder 2"/>
          <p:cNvSpPr>
            <a:spLocks noGrp="1"/>
          </p:cNvSpPr>
          <p:nvPr>
            <p:ph type="body" idx="1"/>
          </p:nvPr>
        </p:nvSpPr>
        <p:spPr>
          <a:xfrm>
            <a:off x="349250" y="4614862"/>
            <a:ext cx="6477000" cy="4497388"/>
          </a:xfrm>
        </p:spPr>
        <p:txBody>
          <a:bodyPr/>
          <a:lstStyle/>
          <a:p>
            <a:r>
              <a:rPr lang="en-US" sz="900" dirty="0"/>
              <a:t>Solomon, the author, is responsible for 1005 songs (1 Kings 4:32) and this is the “song od Songs</a:t>
            </a:r>
            <a:r>
              <a:rPr lang="en-US" sz="900"/>
              <a:t>” - </a:t>
            </a:r>
            <a:r>
              <a:rPr lang="en-US" sz="900" dirty="0"/>
              <a:t>many believe it his chief work.  It was early in his reign since there was mention of “sixty queens and eighty concubines, and maidens without number” (6:8)..  Many believe these marriages were arranged or had political alliances and that it took this woman to teach Solomon the real meaning of love.  Most believe that Solomon died around 930 BC and that this book was written sometime near the middle of his reign (about 950 BC).  Theologians assess that there are three possible views of this book: (1) the </a:t>
            </a:r>
            <a:r>
              <a:rPr lang="en-US" sz="900" i="1" dirty="0"/>
              <a:t>litera</a:t>
            </a:r>
            <a:r>
              <a:rPr lang="en-US" sz="900" dirty="0"/>
              <a:t>l interpretation  - Solomon and the Shulamite woman in a poetical love, (2) the </a:t>
            </a:r>
            <a:r>
              <a:rPr lang="en-US" sz="900" i="1" dirty="0"/>
              <a:t>allegorica</a:t>
            </a:r>
            <a:r>
              <a:rPr lang="en-US" sz="900" dirty="0"/>
              <a:t>l interpretation that the love is symbolic between God and His followers, (3) The </a:t>
            </a:r>
            <a:r>
              <a:rPr lang="en-US" sz="900" i="1" dirty="0"/>
              <a:t>typical  </a:t>
            </a:r>
            <a:r>
              <a:rPr lang="en-US" sz="900" dirty="0"/>
              <a:t>interpretation - that this is a type of relationship that Christ has with the church (Eph. 5:25 ff.).  I believe that the literal interpretation makes the most sense. and is simply a love story  between two sweethearts.  I believe this book aims to teach us the beauty of all human relationships - the one between man (husband) and woman (wife).  The book can be divided into three major sections: the courtship (1:2-3:5), the wedding (3:6-5:1), and the maturing marriage that results ((5:2-8:14).  As a bride, then a wife, she refers to him as her “darling”  and the groom, then husband, calls her his “beloved.”  He answers the Shulamite’s woman insecurities as he calls her his “lily of the valley” and and hails her as “fairest among women” (1:6, 8, 21).  She would  dream of him “coming like a gazelle” and leaping upon the mountains” (2:8-9; 3:1).  Their love for one another is intoxicating and sweet.  He would say, “arise my love, my fair one, and come away” (2:13)  and she responds, “I am his</a:t>
            </a:r>
            <a:r>
              <a:rPr lang="is-IS" sz="900" dirty="0"/>
              <a:t>…” (2:16).  Wedding feasts of the day were said to have lasted a week or more and Solomon takes his time convincing her nad her family of his love.  He apparently takes her away to Jersualem with a “column of smoke” and beginning in 3:4 begins the poetic description of his bride’s beauty.  As the wedding guests dine in the garden (5:1) the bride reminisces about her love and paints a descriptve picture of him as “the perfect one, the only one” (5:2-6:9).  Solomon tells of his love for her and extols the beauty of his bride (6:10-8:4).  Taken by his words she invites her “beloved” to take a romantic trip into the soltude of country where she would “give her loves” (7:12).  The lovers most passionate description of one another is in chapter 7 as he starts at her feet and moves to the top of her head in praise.  Finally, at the end of the book the honeymoon begins and the bride has quenched Solomon’s desire like no other: “Love is strong as death..Many waters cannot quench love, neither can floods drown it” (8:6-7).  </a:t>
            </a:r>
          </a:p>
          <a:p>
            <a:endParaRPr lang="is-IS" sz="900" i="1" dirty="0"/>
          </a:p>
          <a:p>
            <a:r>
              <a:rPr lang="is-IS" sz="900" dirty="0"/>
              <a:t>Applicaion:</a:t>
            </a:r>
          </a:p>
          <a:p>
            <a:pPr marL="685800" lvl="1" indent="-228600">
              <a:buFont typeface="+mj-lt"/>
              <a:buAutoNum type="arabicPeriod"/>
            </a:pPr>
            <a:r>
              <a:rPr lang="is-IS" sz="900" dirty="0"/>
              <a:t>Marriage is of God and he intends for it to be enjoyable and permanent (Gen. 2:23-24; Mt. 19:4-6)</a:t>
            </a:r>
          </a:p>
          <a:p>
            <a:pPr marL="685800" lvl="1" indent="-228600">
              <a:buFont typeface="+mj-lt"/>
              <a:buAutoNum type="arabicPeriod"/>
            </a:pPr>
            <a:r>
              <a:rPr lang="is-IS" sz="900" dirty="0"/>
              <a:t>The marriage bed is honorable (Gen. 1:27; Heb. 13:4)</a:t>
            </a:r>
          </a:p>
          <a:p>
            <a:pPr marL="685800" lvl="1" indent="-228600">
              <a:buFont typeface="+mj-lt"/>
              <a:buAutoNum type="arabicPeriod"/>
            </a:pPr>
            <a:r>
              <a:rPr lang="is-IS" sz="900" dirty="0"/>
              <a:t>The marriage bed is to be enjoyed (Pro. 5:17-19; 1 Cor. 7:1)</a:t>
            </a:r>
          </a:p>
          <a:p>
            <a:pPr marL="685800" lvl="1" indent="-228600">
              <a:buFont typeface="+mj-lt"/>
              <a:buAutoNum type="arabicPeriod"/>
            </a:pPr>
            <a:r>
              <a:rPr lang="is-IS" sz="900" dirty="0"/>
              <a:t>The marriage bed should not be forbidden (1 Ti. 4:1-4; 6:17)</a:t>
            </a:r>
          </a:p>
          <a:p>
            <a:pPr marL="685800" lvl="1" indent="-228600">
              <a:buFont typeface="+mj-lt"/>
              <a:buAutoNum type="arabicPeriod"/>
            </a:pPr>
            <a:r>
              <a:rPr lang="is-IS" sz="900" dirty="0"/>
              <a:t>Marriage should include strolls in the garden (7:12)</a:t>
            </a:r>
          </a:p>
          <a:p>
            <a:pPr marL="685800" lvl="1" indent="-228600">
              <a:buFont typeface="+mj-lt"/>
              <a:buAutoNum type="arabicPeriod"/>
            </a:pPr>
            <a:endParaRPr lang="is-IS" sz="900" dirty="0"/>
          </a:p>
          <a:p>
            <a:r>
              <a:rPr lang="is-IS" sz="900" dirty="0"/>
              <a:t>Key thought: This is in the canon for a reason.  In our marriage relationships there is need for personal attention, lesiure, meaningful getaways and security. When’s  the last time you mae your mate feel special becasue of something you said or did?</a:t>
            </a:r>
          </a:p>
        </p:txBody>
      </p:sp>
      <p:sp>
        <p:nvSpPr>
          <p:cNvPr id="4" name="Slide Number Placeholder 3"/>
          <p:cNvSpPr>
            <a:spLocks noGrp="1"/>
          </p:cNvSpPr>
          <p:nvPr>
            <p:ph type="sldNum" sz="quarter" idx="10"/>
          </p:nvPr>
        </p:nvSpPr>
        <p:spPr/>
        <p:txBody>
          <a:bodyPr/>
          <a:lstStyle/>
          <a:p>
            <a:fld id="{F4535624-BFF3-9845-901C-94874CD30FAB}" type="slidenum">
              <a:rPr lang="en-US" smtClean="0"/>
              <a:t>2</a:t>
            </a:fld>
            <a:endParaRPr lang="en-US" dirty="0"/>
          </a:p>
        </p:txBody>
      </p:sp>
    </p:spTree>
    <p:extLst>
      <p:ext uri="{BB962C8B-B14F-4D97-AF65-F5344CB8AC3E}">
        <p14:creationId xmlns:p14="http://schemas.microsoft.com/office/powerpoint/2010/main" val="1935507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E8433B-32AC-4CC2-AF06-B02347E83F1F}" type="slidenum">
              <a:rPr lang="en-US" smtClean="0"/>
              <a:pPr/>
              <a:t>22</a:t>
            </a:fld>
            <a:endParaRPr lang="en-US" dirty="0"/>
          </a:p>
        </p:txBody>
      </p:sp>
    </p:spTree>
    <p:extLst>
      <p:ext uri="{BB962C8B-B14F-4D97-AF65-F5344CB8AC3E}">
        <p14:creationId xmlns:p14="http://schemas.microsoft.com/office/powerpoint/2010/main" val="1742718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132" y="349250"/>
            <a:ext cx="6682318" cy="5011738"/>
          </a:xfrm>
        </p:spPr>
      </p:sp>
      <p:sp>
        <p:nvSpPr>
          <p:cNvPr id="3" name="Notes Placeholder 2"/>
          <p:cNvSpPr>
            <a:spLocks noGrp="1"/>
          </p:cNvSpPr>
          <p:nvPr>
            <p:ph type="body" idx="1"/>
          </p:nvPr>
        </p:nvSpPr>
        <p:spPr>
          <a:xfrm>
            <a:off x="577851" y="6064250"/>
            <a:ext cx="5811838" cy="2147888"/>
          </a:xfrm>
        </p:spPr>
        <p:txBody>
          <a:bodyPr/>
          <a:lstStyle/>
          <a:p>
            <a:endParaRPr lang="en-US" dirty="0"/>
          </a:p>
        </p:txBody>
      </p:sp>
      <p:sp>
        <p:nvSpPr>
          <p:cNvPr id="4" name="Slide Number Placeholder 3"/>
          <p:cNvSpPr>
            <a:spLocks noGrp="1"/>
          </p:cNvSpPr>
          <p:nvPr>
            <p:ph type="sldNum" sz="quarter" idx="10"/>
          </p:nvPr>
        </p:nvSpPr>
        <p:spPr/>
        <p:txBody>
          <a:bodyPr/>
          <a:lstStyle/>
          <a:p>
            <a:fld id="{40A7A70F-5BAD-C24C-A649-20DE519519DA}" type="slidenum">
              <a:rPr lang="en-US" smtClean="0"/>
              <a:t>23</a:t>
            </a:fld>
            <a:endParaRPr lang="en-US"/>
          </a:p>
        </p:txBody>
      </p:sp>
    </p:spTree>
    <p:extLst>
      <p:ext uri="{BB962C8B-B14F-4D97-AF65-F5344CB8AC3E}">
        <p14:creationId xmlns:p14="http://schemas.microsoft.com/office/powerpoint/2010/main" val="2227131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Note: There were as any as five women</a:t>
            </a:r>
            <a:r>
              <a:rPr lang="en-US" sz="1000" baseline="0" dirty="0"/>
              <a:t> prophets mentioned in the Old Testament: Miriam (Ex. 15:20), Deborah (</a:t>
            </a:r>
            <a:r>
              <a:rPr lang="en-US" sz="1000" baseline="0" dirty="0" err="1"/>
              <a:t>Ju</a:t>
            </a:r>
            <a:r>
              <a:rPr lang="en-US" sz="1000" baseline="0" dirty="0"/>
              <a:t>. 4:4-6), </a:t>
            </a:r>
            <a:r>
              <a:rPr lang="en-US" sz="1000" baseline="0" dirty="0" err="1"/>
              <a:t>Huldah</a:t>
            </a:r>
            <a:r>
              <a:rPr lang="en-US" sz="1000" baseline="0" dirty="0"/>
              <a:t> (2 Ki. 22:14; 2 Chr. 34:22; </a:t>
            </a:r>
            <a:r>
              <a:rPr lang="en-US" sz="1000" baseline="0" dirty="0" err="1"/>
              <a:t>Noadiah</a:t>
            </a:r>
            <a:r>
              <a:rPr lang="en-US" sz="1000" baseline="0" dirty="0"/>
              <a:t> (Neh. 6:14), and an unnamed prophetess mentioned in Isa. 8:3.  </a:t>
            </a:r>
            <a:endParaRPr lang="en-US" sz="1000" dirty="0"/>
          </a:p>
        </p:txBody>
      </p:sp>
      <p:sp>
        <p:nvSpPr>
          <p:cNvPr id="4" name="Slide Number Placeholder 3"/>
          <p:cNvSpPr>
            <a:spLocks noGrp="1"/>
          </p:cNvSpPr>
          <p:nvPr>
            <p:ph type="sldNum" sz="quarter" idx="10"/>
          </p:nvPr>
        </p:nvSpPr>
        <p:spPr/>
        <p:txBody>
          <a:bodyPr/>
          <a:lstStyle/>
          <a:p>
            <a:fld id="{40A7A70F-5BAD-C24C-A649-20DE519519DA}" type="slidenum">
              <a:rPr lang="en-US" smtClean="0"/>
              <a:t>25</a:t>
            </a:fld>
            <a:endParaRPr lang="en-US"/>
          </a:p>
        </p:txBody>
      </p:sp>
    </p:spTree>
    <p:extLst>
      <p:ext uri="{BB962C8B-B14F-4D97-AF65-F5344CB8AC3E}">
        <p14:creationId xmlns:p14="http://schemas.microsoft.com/office/powerpoint/2010/main" val="167089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Note: There were as any as five women</a:t>
            </a:r>
            <a:r>
              <a:rPr lang="en-US" sz="1000" baseline="0" dirty="0"/>
              <a:t> prophets mentioned in the Old Testament: Miriam (Ex. 15:20), Deborah (</a:t>
            </a:r>
            <a:r>
              <a:rPr lang="en-US" sz="1000" baseline="0" dirty="0" err="1"/>
              <a:t>Ju</a:t>
            </a:r>
            <a:r>
              <a:rPr lang="en-US" sz="1000" baseline="0" dirty="0"/>
              <a:t>. 4:4-6), </a:t>
            </a:r>
            <a:r>
              <a:rPr lang="en-US" sz="1000" baseline="0" dirty="0" err="1"/>
              <a:t>Huldah</a:t>
            </a:r>
            <a:r>
              <a:rPr lang="en-US" sz="1000" baseline="0" dirty="0"/>
              <a:t> (2 Ki. 22:14; 2 Chr. 34:22; </a:t>
            </a:r>
            <a:r>
              <a:rPr lang="en-US" sz="1000" baseline="0" dirty="0" err="1"/>
              <a:t>Noadiah</a:t>
            </a:r>
            <a:r>
              <a:rPr lang="en-US" sz="1000" baseline="0" dirty="0"/>
              <a:t> (Neh. 6:14), and an unnamed prophetess mentioned in Isa. 8:3.  </a:t>
            </a:r>
            <a:endParaRPr lang="en-US" sz="1000" dirty="0"/>
          </a:p>
        </p:txBody>
      </p:sp>
      <p:sp>
        <p:nvSpPr>
          <p:cNvPr id="4" name="Slide Number Placeholder 3"/>
          <p:cNvSpPr>
            <a:spLocks noGrp="1"/>
          </p:cNvSpPr>
          <p:nvPr>
            <p:ph type="sldNum" sz="quarter" idx="10"/>
          </p:nvPr>
        </p:nvSpPr>
        <p:spPr/>
        <p:txBody>
          <a:bodyPr/>
          <a:lstStyle/>
          <a:p>
            <a:fld id="{40A7A70F-5BAD-C24C-A649-20DE519519DA}" type="slidenum">
              <a:rPr lang="en-US" smtClean="0"/>
              <a:t>26</a:t>
            </a:fld>
            <a:endParaRPr lang="en-US"/>
          </a:p>
        </p:txBody>
      </p:sp>
    </p:spTree>
    <p:extLst>
      <p:ext uri="{BB962C8B-B14F-4D97-AF65-F5344CB8AC3E}">
        <p14:creationId xmlns:p14="http://schemas.microsoft.com/office/powerpoint/2010/main" val="2172133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A7A70F-5BAD-C24C-A649-20DE519519DA}" type="slidenum">
              <a:rPr lang="en-US" smtClean="0"/>
              <a:t>27</a:t>
            </a:fld>
            <a:endParaRPr lang="en-US"/>
          </a:p>
        </p:txBody>
      </p:sp>
    </p:spTree>
    <p:extLst>
      <p:ext uri="{BB962C8B-B14F-4D97-AF65-F5344CB8AC3E}">
        <p14:creationId xmlns:p14="http://schemas.microsoft.com/office/powerpoint/2010/main" val="395731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A7A70F-5BAD-C24C-A649-20DE519519DA}" type="slidenum">
              <a:rPr lang="en-US" smtClean="0"/>
              <a:t>28</a:t>
            </a:fld>
            <a:endParaRPr lang="en-US"/>
          </a:p>
        </p:txBody>
      </p:sp>
    </p:spTree>
    <p:extLst>
      <p:ext uri="{BB962C8B-B14F-4D97-AF65-F5344CB8AC3E}">
        <p14:creationId xmlns:p14="http://schemas.microsoft.com/office/powerpoint/2010/main" val="20858641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958850"/>
            <a:ext cx="6172200" cy="3505200"/>
          </a:xfrm>
        </p:spPr>
      </p:sp>
      <p:sp>
        <p:nvSpPr>
          <p:cNvPr id="3" name="Notes Placeholder 2"/>
          <p:cNvSpPr>
            <a:spLocks noGrp="1"/>
          </p:cNvSpPr>
          <p:nvPr>
            <p:ph type="body" idx="1"/>
          </p:nvPr>
        </p:nvSpPr>
        <p:spPr>
          <a:xfrm>
            <a:off x="196850" y="4540250"/>
            <a:ext cx="6781800" cy="4648200"/>
          </a:xfrm>
        </p:spPr>
        <p:txBody>
          <a:bodyPr/>
          <a:lstStyle/>
          <a:p>
            <a:pPr marL="228600" indent="-228600">
              <a:buFont typeface="+mj-lt"/>
              <a:buAutoNum type="arabicPeriod"/>
            </a:pPr>
            <a:r>
              <a:rPr lang="en-US" sz="900" b="1" dirty="0"/>
              <a:t>Must come true </a:t>
            </a:r>
            <a:r>
              <a:rPr lang="en-US" sz="900" dirty="0"/>
              <a:t>--- Of Moses</a:t>
            </a:r>
            <a:r>
              <a:rPr lang="is-IS" sz="900" dirty="0"/>
              <a:t>… </a:t>
            </a:r>
            <a:r>
              <a:rPr lang="en-US" sz="900" dirty="0"/>
              <a:t>“The Lord your God will raise up for you a prophet like me from among you, from your brothers—it is to him you shall listen</a:t>
            </a:r>
            <a:r>
              <a:rPr lang="is-IS" sz="900" dirty="0"/>
              <a:t>…</a:t>
            </a:r>
            <a:r>
              <a:rPr lang="en-US" sz="900" dirty="0"/>
              <a:t>When a prophet speaks in the name of the Lord, if the word does not come to pass or come true, that is a word that the Lord has not spoken; the prophet has spoken it presumptuously. You need not be afraid of him” (Deut. 18:15, 22).</a:t>
            </a:r>
          </a:p>
          <a:p>
            <a:pPr marL="628650" lvl="1" indent="-171450">
              <a:buFont typeface="Wingdings" charset="2"/>
              <a:buChar char="Ø"/>
            </a:pPr>
            <a:r>
              <a:rPr lang="en-US" sz="900" dirty="0"/>
              <a:t>“For this commandment that I command you today is not too hard for you, neither is it far off. </a:t>
            </a:r>
            <a:r>
              <a:rPr lang="en-US" sz="900" b="1" baseline="30000" dirty="0"/>
              <a:t>12 </a:t>
            </a:r>
            <a:r>
              <a:rPr lang="en-US" sz="900" dirty="0"/>
              <a:t>It is not in heaven, that you should say, ‘Who will ascend to heaven for us and bring it to us, that we may hear it and do it?’ </a:t>
            </a:r>
            <a:r>
              <a:rPr lang="en-US" sz="900" b="1" baseline="30000" dirty="0"/>
              <a:t>13 </a:t>
            </a:r>
            <a:r>
              <a:rPr lang="en-US" sz="900" dirty="0"/>
              <a:t>Neither is it beyond the sea, that you should say, ‘Who will go over the sea for us and bring it to us, that we may hear it and do it?’ </a:t>
            </a:r>
            <a:r>
              <a:rPr lang="en-US" sz="900" b="1" baseline="30000" dirty="0"/>
              <a:t>14 </a:t>
            </a:r>
            <a:r>
              <a:rPr lang="en-US" sz="900" dirty="0"/>
              <a:t>But the word is very near you. It is in your mouth and in your heart, so that you can do it. </a:t>
            </a:r>
            <a:r>
              <a:rPr lang="en-US" sz="900" b="1" baseline="30000" dirty="0"/>
              <a:t>15 </a:t>
            </a:r>
            <a:r>
              <a:rPr lang="en-US" sz="900" dirty="0"/>
              <a:t>“See, I have set before you today life and good, death and evil. </a:t>
            </a:r>
            <a:r>
              <a:rPr lang="en-US" sz="900" b="1" baseline="30000" dirty="0"/>
              <a:t>16 </a:t>
            </a:r>
            <a:r>
              <a:rPr lang="en-US" sz="900" dirty="0"/>
              <a:t>If you obey the commandments of the Lord your God that I command you today, by loving the Lord your God, by walking in his ways, and by keeping his commandments and his statutes and his rules, then you shall live and multiply, and the Lord your God will bless you in the land that you are entering to take possession of it. </a:t>
            </a:r>
            <a:r>
              <a:rPr lang="en-US" sz="900" b="1" baseline="30000" dirty="0"/>
              <a:t>17 </a:t>
            </a:r>
            <a:r>
              <a:rPr lang="en-US" sz="900" dirty="0"/>
              <a:t>But if your heart turns away, and you will not hear, but are drawn away to worship other gods and serve them,</a:t>
            </a:r>
            <a:r>
              <a:rPr lang="en-US" sz="900" b="1" baseline="30000" dirty="0"/>
              <a:t>18 </a:t>
            </a:r>
            <a:r>
              <a:rPr lang="en-US" sz="900" dirty="0"/>
              <a:t>I declare to you today, that you shall surely perish. You shall not live long in the land that you are going over the Jordan to enter and possess. </a:t>
            </a:r>
            <a:r>
              <a:rPr lang="en-US" sz="900" b="1" baseline="30000" dirty="0"/>
              <a:t>19 </a:t>
            </a:r>
            <a:r>
              <a:rPr lang="en-US" sz="900" dirty="0"/>
              <a:t>I call heaven and earth to witness against you today, that I have set before you life and death, blessing and curse. Therefore choose life, that you and your offspring may live, </a:t>
            </a:r>
            <a:r>
              <a:rPr lang="en-US" sz="900" b="1" baseline="30000" dirty="0"/>
              <a:t>20 </a:t>
            </a:r>
            <a:r>
              <a:rPr lang="en-US" sz="900" dirty="0"/>
              <a:t>loving the Lord your God, obeying his voice and holding fast to him, for he is your life and length of days, that you may dwell in the land that the Lord swore to your fathers, to Abraham, to Isaac, and to Jacob, to give them” (Deut. 30:11-20).</a:t>
            </a:r>
          </a:p>
          <a:p>
            <a:pPr marL="228600" indent="-228600">
              <a:buFont typeface="+mj-lt"/>
              <a:buAutoNum type="arabicPeriod"/>
            </a:pPr>
            <a:r>
              <a:rPr lang="en-US" sz="900" b="1" dirty="0"/>
              <a:t>Must be in accord with scripture</a:t>
            </a:r>
            <a:r>
              <a:rPr lang="en-US" sz="900" dirty="0"/>
              <a:t>: “If a prophet or a dreamer of dreams arises among you and gives you a sign or a wonder, </a:t>
            </a:r>
            <a:r>
              <a:rPr lang="en-US" sz="900" b="1" baseline="30000" dirty="0"/>
              <a:t>2 </a:t>
            </a:r>
            <a:r>
              <a:rPr lang="en-US" sz="900" dirty="0"/>
              <a:t>and the sign or wonder that he tells you comes to pass, and if he says, ‘Let us go after other gods’, which you have not known, ‘and let us serve them’, </a:t>
            </a:r>
            <a:r>
              <a:rPr lang="en-US" sz="900" b="1" baseline="30000" dirty="0"/>
              <a:t>3 </a:t>
            </a:r>
            <a:r>
              <a:rPr lang="en-US" sz="900" dirty="0"/>
              <a:t>you shall not listen to the words of that prophet or that dreamer of dreams. For the Lord your God is testing you, to know whether you love the Lord your God with all your heart and with all your soul. </a:t>
            </a:r>
            <a:r>
              <a:rPr lang="en-US" sz="900" b="1" baseline="30000" dirty="0"/>
              <a:t>4 </a:t>
            </a:r>
            <a:r>
              <a:rPr lang="en-US" sz="900" dirty="0"/>
              <a:t>You shall walk after the Lord your God and fear him and keep his commandments and obey his voice, and you shall serve him and hold fast to him. </a:t>
            </a:r>
            <a:r>
              <a:rPr lang="en-US" sz="900" b="1" baseline="30000" dirty="0"/>
              <a:t>5 </a:t>
            </a:r>
            <a:r>
              <a:rPr lang="en-US" sz="900" dirty="0"/>
              <a:t>But that prophet or that dreamer of dreams shall be put to death, because he has taught rebellion against the Lord your God, who brought you out of the land of Egypt and redeemed you out of the house of slavery, to make you leave the way in which the Lord your God commanded you to walk. So you shall purge the evil from your midst” (Deut. 13:1-5)</a:t>
            </a:r>
          </a:p>
          <a:p>
            <a:pPr marL="228600" indent="-228600">
              <a:buFont typeface="+mj-lt"/>
              <a:buAutoNum type="arabicPeriod"/>
            </a:pPr>
            <a:r>
              <a:rPr lang="en-US" sz="900" b="1" dirty="0"/>
              <a:t>Must never contradict another passage: </a:t>
            </a:r>
            <a:r>
              <a:rPr lang="en-US" sz="900" dirty="0"/>
              <a:t>“Thus says the Lord of hosts: “Do not listen to the words of the prophets who prophesy to you, filling you with vain hopes. They speak visions of their own minds, not from the mouth of the Lord. </a:t>
            </a:r>
            <a:r>
              <a:rPr lang="en-US" sz="900" b="1" baseline="30000" dirty="0"/>
              <a:t>17 </a:t>
            </a:r>
            <a:r>
              <a:rPr lang="en-US" sz="900" dirty="0"/>
              <a:t>They say continually to those who despise the word of the Lord, ‘It shall be well with you’; and to everyone who stubbornly follows his own heart, they say, ‘No disaster shall come upon you” (Jer. 23:16-17 - should read through verse 22).  </a:t>
            </a:r>
            <a:endParaRPr lang="en-US" sz="900" b="1" dirty="0"/>
          </a:p>
          <a:p>
            <a:pPr marL="228600" indent="-228600">
              <a:buFont typeface="+mj-lt"/>
              <a:buAutoNum type="arabicPeriod"/>
            </a:pPr>
            <a:endParaRPr lang="en-US" sz="900" dirty="0"/>
          </a:p>
          <a:p>
            <a:br>
              <a:rPr lang="en-US" sz="900" dirty="0">
                <a:hlinkClick r:id="rId3" tooltip="View Full Chapter"/>
              </a:rPr>
            </a:br>
            <a:endParaRPr lang="en-US" sz="900" dirty="0"/>
          </a:p>
          <a:p>
            <a:pPr marL="171450" indent="-171450">
              <a:buFont typeface="Arial" charset="0"/>
              <a:buChar char="•"/>
            </a:pPr>
            <a:endParaRPr lang="en-US" sz="900" dirty="0"/>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40A7A70F-5BAD-C24C-A649-20DE519519DA}" type="slidenum">
              <a:rPr lang="en-US" smtClean="0"/>
              <a:t>29</a:t>
            </a:fld>
            <a:endParaRPr lang="en-US"/>
          </a:p>
        </p:txBody>
      </p:sp>
    </p:spTree>
    <p:extLst>
      <p:ext uri="{BB962C8B-B14F-4D97-AF65-F5344CB8AC3E}">
        <p14:creationId xmlns:p14="http://schemas.microsoft.com/office/powerpoint/2010/main" val="436876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35624-BFF3-9845-901C-94874CD30FAB}" type="slidenum">
              <a:rPr lang="en-US" smtClean="0"/>
              <a:t>3</a:t>
            </a:fld>
            <a:endParaRPr lang="en-US" dirty="0"/>
          </a:p>
        </p:txBody>
      </p:sp>
    </p:spTree>
    <p:extLst>
      <p:ext uri="{BB962C8B-B14F-4D97-AF65-F5344CB8AC3E}">
        <p14:creationId xmlns:p14="http://schemas.microsoft.com/office/powerpoint/2010/main" val="1401517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9E2C24-1099-8B48-A5D1-8E89D0F2DEB1}" type="slidenum">
              <a:rPr lang="en-US" smtClean="0"/>
              <a:t>4</a:t>
            </a:fld>
            <a:endParaRPr lang="en-US"/>
          </a:p>
        </p:txBody>
      </p:sp>
    </p:spTree>
    <p:extLst>
      <p:ext uri="{BB962C8B-B14F-4D97-AF65-F5344CB8AC3E}">
        <p14:creationId xmlns:p14="http://schemas.microsoft.com/office/powerpoint/2010/main" val="1777642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9E2C24-1099-8B48-A5D1-8E89D0F2DEB1}" type="slidenum">
              <a:rPr lang="en-US" smtClean="0"/>
              <a:t>6</a:t>
            </a:fld>
            <a:endParaRPr lang="en-US" dirty="0"/>
          </a:p>
        </p:txBody>
      </p:sp>
    </p:spTree>
    <p:extLst>
      <p:ext uri="{BB962C8B-B14F-4D97-AF65-F5344CB8AC3E}">
        <p14:creationId xmlns:p14="http://schemas.microsoft.com/office/powerpoint/2010/main" val="1394124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509E2C24-1099-8B48-A5D1-8E89D0F2DEB1}" type="slidenum">
              <a:rPr lang="en-US" smtClean="0"/>
              <a:t>7</a:t>
            </a:fld>
            <a:endParaRPr lang="en-US" dirty="0"/>
          </a:p>
        </p:txBody>
      </p:sp>
    </p:spTree>
    <p:extLst>
      <p:ext uri="{BB962C8B-B14F-4D97-AF65-F5344CB8AC3E}">
        <p14:creationId xmlns:p14="http://schemas.microsoft.com/office/powerpoint/2010/main" val="631481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9E2C24-1099-8B48-A5D1-8E89D0F2DEB1}" type="slidenum">
              <a:rPr lang="en-US" smtClean="0"/>
              <a:t>8</a:t>
            </a:fld>
            <a:endParaRPr lang="en-US" dirty="0"/>
          </a:p>
        </p:txBody>
      </p:sp>
    </p:spTree>
    <p:extLst>
      <p:ext uri="{BB962C8B-B14F-4D97-AF65-F5344CB8AC3E}">
        <p14:creationId xmlns:p14="http://schemas.microsoft.com/office/powerpoint/2010/main" val="3099038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35624-BFF3-9845-901C-94874CD30FAB}" type="slidenum">
              <a:rPr lang="en-US" smtClean="0"/>
              <a:t>9</a:t>
            </a:fld>
            <a:endParaRPr lang="en-US" dirty="0"/>
          </a:p>
        </p:txBody>
      </p:sp>
    </p:spTree>
    <p:extLst>
      <p:ext uri="{BB962C8B-B14F-4D97-AF65-F5344CB8AC3E}">
        <p14:creationId xmlns:p14="http://schemas.microsoft.com/office/powerpoint/2010/main" val="9909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35624-BFF3-9845-901C-94874CD30FAB}" type="slidenum">
              <a:rPr lang="en-US" smtClean="0"/>
              <a:t>10</a:t>
            </a:fld>
            <a:endParaRPr lang="en-US" dirty="0"/>
          </a:p>
        </p:txBody>
      </p:sp>
    </p:spTree>
    <p:extLst>
      <p:ext uri="{BB962C8B-B14F-4D97-AF65-F5344CB8AC3E}">
        <p14:creationId xmlns:p14="http://schemas.microsoft.com/office/powerpoint/2010/main" val="2567474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B68DC431-1583-4702-B81A-832D335C0186}" type="datetimeFigureOut">
              <a:rPr lang="en-US" smtClean="0"/>
              <a:pPr/>
              <a:t>12/23/22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8DC431-1583-4702-B81A-832D335C0186}" type="datetimeFigureOut">
              <a:rPr lang="en-US" smtClean="0"/>
              <a:pPr/>
              <a:t>12/23/22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8DC431-1583-4702-B81A-832D335C0186}" type="datetimeFigureOut">
              <a:rPr lang="en-US" smtClean="0"/>
              <a:pPr/>
              <a:t>12/23/22</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8DC431-1583-4702-B81A-832D335C0186}" type="datetimeFigureOut">
              <a:rPr lang="en-US" smtClean="0"/>
              <a:pPr/>
              <a:t>12/23/22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68DC431-1583-4702-B81A-832D335C0186}" type="datetimeFigureOut">
              <a:rPr lang="en-US" smtClean="0"/>
              <a:pPr/>
              <a:t>12/23/22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68DC431-1583-4702-B81A-832D335C0186}" type="datetimeFigureOut">
              <a:rPr lang="en-US" smtClean="0"/>
              <a:pPr/>
              <a:t>12/23/22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68DC431-1583-4702-B81A-832D335C0186}" type="datetimeFigureOut">
              <a:rPr lang="en-US" smtClean="0"/>
              <a:pPr/>
              <a:t>12/23/22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68DC431-1583-4702-B81A-832D335C0186}" type="datetimeFigureOut">
              <a:rPr lang="en-US" smtClean="0"/>
              <a:pPr/>
              <a:t>12/23/22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DC431-1583-4702-B81A-832D335C0186}" type="datetimeFigureOut">
              <a:rPr lang="en-US" smtClean="0"/>
              <a:pPr/>
              <a:t>12/23/22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68DC431-1583-4702-B81A-832D335C0186}" type="datetimeFigureOut">
              <a:rPr lang="en-US" smtClean="0"/>
              <a:pPr/>
              <a:t>12/23/22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2CC1A4-3628-4009-A3B0-E0FB77C012B6}"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B68DC431-1583-4702-B81A-832D335C0186}" type="datetimeFigureOut">
              <a:rPr lang="en-US" smtClean="0"/>
              <a:pPr/>
              <a:t>12/23/22</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3F2CC1A4-3628-4009-A3B0-E0FB77C012B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68DC431-1583-4702-B81A-832D335C0186}" type="datetimeFigureOut">
              <a:rPr lang="en-US" smtClean="0"/>
              <a:pPr/>
              <a:t>12/23/22</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F2CC1A4-3628-4009-A3B0-E0FB77C012B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Symphony of the Scriptures</a:t>
            </a:r>
          </a:p>
        </p:txBody>
      </p:sp>
      <p:sp>
        <p:nvSpPr>
          <p:cNvPr id="3" name="Subtitle 2"/>
          <p:cNvSpPr>
            <a:spLocks noGrp="1"/>
          </p:cNvSpPr>
          <p:nvPr>
            <p:ph type="subTitle" idx="1"/>
          </p:nvPr>
        </p:nvSpPr>
        <p:spPr/>
        <p:txBody>
          <a:bodyPr>
            <a:normAutofit/>
          </a:bodyPr>
          <a:lstStyle/>
          <a:p>
            <a:r>
              <a:rPr lang="en-US" sz="3200" dirty="0"/>
              <a:t>Song of Solomon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0D4F-DA13-9745-8C9A-2B77246DD56B}"/>
              </a:ext>
            </a:extLst>
          </p:cNvPr>
          <p:cNvSpPr>
            <a:spLocks noGrp="1"/>
          </p:cNvSpPr>
          <p:nvPr>
            <p:ph type="title" idx="4294967295"/>
          </p:nvPr>
        </p:nvSpPr>
        <p:spPr>
          <a:xfrm>
            <a:off x="213835" y="61735"/>
            <a:ext cx="8763000" cy="762000"/>
          </a:xfrm>
        </p:spPr>
        <p:txBody>
          <a:bodyPr>
            <a:normAutofit fontScale="90000"/>
          </a:bodyPr>
          <a:lstStyle/>
          <a:p>
            <a:br>
              <a:rPr lang="en-US" dirty="0"/>
            </a:br>
            <a:r>
              <a:rPr lang="en-US" sz="3600" dirty="0"/>
              <a:t>We can learn…</a:t>
            </a:r>
            <a:br>
              <a:rPr lang="en-US" sz="3600" dirty="0"/>
            </a:br>
            <a:br>
              <a:rPr lang="en-US" sz="3600" dirty="0"/>
            </a:br>
            <a:endParaRPr lang="en-US" sz="3600" dirty="0"/>
          </a:p>
        </p:txBody>
      </p:sp>
      <p:sp>
        <p:nvSpPr>
          <p:cNvPr id="3" name="Content Placeholder 2">
            <a:extLst>
              <a:ext uri="{FF2B5EF4-FFF2-40B4-BE49-F238E27FC236}">
                <a16:creationId xmlns:a16="http://schemas.microsoft.com/office/drawing/2014/main" id="{74B18BD6-30CA-CC46-822C-C427A0D45839}"/>
              </a:ext>
            </a:extLst>
          </p:cNvPr>
          <p:cNvSpPr>
            <a:spLocks noGrp="1"/>
          </p:cNvSpPr>
          <p:nvPr>
            <p:ph idx="4294967295"/>
          </p:nvPr>
        </p:nvSpPr>
        <p:spPr>
          <a:xfrm>
            <a:off x="242410" y="433210"/>
            <a:ext cx="8680554" cy="6172198"/>
          </a:xfrm>
        </p:spPr>
        <p:txBody>
          <a:bodyPr>
            <a:normAutofit/>
          </a:bodyPr>
          <a:lstStyle/>
          <a:p>
            <a:pPr marL="633222" indent="-514350">
              <a:buFont typeface="+mj-lt"/>
              <a:buAutoNum type="romanUcPeriod"/>
            </a:pPr>
            <a:r>
              <a:rPr lang="en-US" sz="2200" b="1" dirty="0"/>
              <a:t>To have a right view of sexuality</a:t>
            </a:r>
          </a:p>
          <a:p>
            <a:pPr lvl="1"/>
            <a:r>
              <a:rPr lang="en-US" sz="1900" dirty="0"/>
              <a:t>SOS is a retrospective book. It invites us to look back to Eden, where God created sexuality and said, along with the rest of His creation, “It is good” (Ge. 2:18).  SOS helps us get this. And we could use the help, because sometimes we just don’t get it.</a:t>
            </a:r>
          </a:p>
          <a:p>
            <a:pPr lvl="1"/>
            <a:r>
              <a:rPr lang="en-US" sz="1900" dirty="0"/>
              <a:t>It’s God-created, and therefore not “dirty.”  SOS gives us an inside glance to human intimacy. It’s a bold book, without apology. That’s because God created that feature of our being “good,” not something to be treated like it’s dirty.</a:t>
            </a:r>
          </a:p>
          <a:p>
            <a:pPr lvl="1"/>
            <a:r>
              <a:rPr lang="en-US" sz="1900" dirty="0"/>
              <a:t>Yes, it’s private. It’s exclusive. It’s also God’s invention, God’s idea, or else we wouldn’t be reading about it in the Bible.</a:t>
            </a:r>
          </a:p>
          <a:p>
            <a:pPr marL="633222" indent="-514350">
              <a:buFont typeface="+mj-lt"/>
              <a:buAutoNum type="romanLcPeriod" startAt="2"/>
            </a:pPr>
            <a:r>
              <a:rPr lang="en-US" sz="2200" b="1" dirty="0"/>
              <a:t>Sexual Intimacy is powerful and must be handled appropriately (teaching must happen</a:t>
            </a:r>
            <a:r>
              <a:rPr lang="en-US" sz="2400" dirty="0"/>
              <a:t>).  </a:t>
            </a:r>
          </a:p>
          <a:p>
            <a:pPr marL="633222" indent="-514350">
              <a:buFont typeface="+mj-lt"/>
              <a:buAutoNum type="romanLcPeriod" startAt="2"/>
            </a:pPr>
            <a:r>
              <a:rPr lang="en-US" sz="2200" b="1" dirty="0"/>
              <a:t>It’s Sacred, and therefore to be respected </a:t>
            </a:r>
            <a:r>
              <a:rPr lang="en-US" sz="2200" dirty="0"/>
              <a:t>(see 1 Cor. 7:3-5).</a:t>
            </a:r>
          </a:p>
          <a:p>
            <a:pPr marL="754380" lvl="1" indent="-342900"/>
            <a:r>
              <a:rPr lang="en-US" sz="1900" dirty="0"/>
              <a:t>SOS is an introspective book. It’s the story of a woman who is keeping herself pure for her true love, and the physical aspect of their love is spoken of in respectful terms.</a:t>
            </a:r>
          </a:p>
          <a:p>
            <a:pPr marL="118872" indent="0">
              <a:buNone/>
            </a:pPr>
            <a:endParaRPr lang="en-US" sz="2400" dirty="0"/>
          </a:p>
          <a:p>
            <a:pPr marL="118872" indent="0">
              <a:buNone/>
            </a:pPr>
            <a:endParaRPr lang="en-US" sz="2400" dirty="0"/>
          </a:p>
          <a:p>
            <a:pPr marL="118872" indent="0">
              <a:buNone/>
            </a:pPr>
            <a:endParaRPr lang="en-US" sz="2400" dirty="0"/>
          </a:p>
          <a:p>
            <a:pPr marL="633222" indent="-514350">
              <a:buFont typeface="+mj-lt"/>
              <a:buAutoNum type="romanLcPeriod" startAt="2"/>
            </a:pPr>
            <a:endParaRPr lang="en-US" sz="2400" dirty="0"/>
          </a:p>
          <a:p>
            <a:pPr marL="633222" indent="-514350">
              <a:buFont typeface="+mj-lt"/>
              <a:buAutoNum type="romanLcPeriod" startAt="2"/>
            </a:pPr>
            <a:endParaRPr lang="en-US" sz="2400" dirty="0"/>
          </a:p>
          <a:p>
            <a:pPr lvl="1"/>
            <a:endParaRPr lang="en-US" sz="2000" dirty="0"/>
          </a:p>
          <a:p>
            <a:pPr lvl="1"/>
            <a:endParaRPr lang="en-US" sz="2000" dirty="0"/>
          </a:p>
          <a:p>
            <a:endParaRPr lang="en-US" sz="2400" dirty="0"/>
          </a:p>
          <a:p>
            <a:endParaRPr lang="en-US" sz="2400" dirty="0"/>
          </a:p>
          <a:p>
            <a:endParaRPr lang="en-US" sz="2400"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DE15DE46-A334-ED47-9C8A-35A1994942A8}"/>
              </a:ext>
            </a:extLst>
          </p:cNvPr>
          <p:cNvSpPr txBox="1"/>
          <p:nvPr/>
        </p:nvSpPr>
        <p:spPr>
          <a:xfrm>
            <a:off x="540569" y="5774411"/>
            <a:ext cx="8109531" cy="830997"/>
          </a:xfrm>
          <a:prstGeom prst="rect">
            <a:avLst/>
          </a:prstGeom>
          <a:noFill/>
          <a:ln w="76200">
            <a:solidFill>
              <a:schemeClr val="accent1"/>
            </a:solidFill>
          </a:ln>
        </p:spPr>
        <p:txBody>
          <a:bodyPr wrap="square" rtlCol="0">
            <a:spAutoFit/>
          </a:bodyPr>
          <a:lstStyle/>
          <a:p>
            <a:r>
              <a:rPr lang="en-US" sz="2000" dirty="0"/>
              <a:t>“Marriage should be honored by all, and the marriage bed kept pure, for God will judge the adulterer and all the sexually immoral” (Heb. 13:4)</a:t>
            </a:r>
          </a:p>
          <a:p>
            <a:endParaRPr lang="en-US" sz="800" dirty="0"/>
          </a:p>
        </p:txBody>
      </p:sp>
    </p:spTree>
    <p:extLst>
      <p:ext uri="{BB962C8B-B14F-4D97-AF65-F5344CB8AC3E}">
        <p14:creationId xmlns:p14="http://schemas.microsoft.com/office/powerpoint/2010/main" val="61747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D8D20-6270-F44A-A8DC-71D499325D5B}"/>
              </a:ext>
            </a:extLst>
          </p:cNvPr>
          <p:cNvSpPr>
            <a:spLocks noGrp="1"/>
          </p:cNvSpPr>
          <p:nvPr>
            <p:ph type="title"/>
          </p:nvPr>
        </p:nvSpPr>
        <p:spPr/>
        <p:txBody>
          <a:bodyPr>
            <a:normAutofit fontScale="90000"/>
          </a:bodyPr>
          <a:lstStyle/>
          <a:p>
            <a:pPr algn="ctr"/>
            <a:br>
              <a:rPr lang="en-US" dirty="0"/>
            </a:br>
            <a:br>
              <a:rPr lang="en-US" dirty="0"/>
            </a:br>
            <a:r>
              <a:rPr lang="en-US" dirty="0"/>
              <a:t>Structure</a:t>
            </a:r>
            <a:br>
              <a:rPr lang="en-US" dirty="0"/>
            </a:br>
            <a:br>
              <a:rPr lang="en-US" dirty="0"/>
            </a:br>
            <a:endParaRPr lang="en-US" dirty="0"/>
          </a:p>
        </p:txBody>
      </p:sp>
      <p:sp>
        <p:nvSpPr>
          <p:cNvPr id="3" name="Content Placeholder 2">
            <a:extLst>
              <a:ext uri="{FF2B5EF4-FFF2-40B4-BE49-F238E27FC236}">
                <a16:creationId xmlns:a16="http://schemas.microsoft.com/office/drawing/2014/main" id="{8F5908B3-243C-FB41-9C29-06AA1ECB10E4}"/>
              </a:ext>
            </a:extLst>
          </p:cNvPr>
          <p:cNvSpPr>
            <a:spLocks noGrp="1"/>
          </p:cNvSpPr>
          <p:nvPr>
            <p:ph idx="1"/>
          </p:nvPr>
        </p:nvSpPr>
        <p:spPr>
          <a:xfrm>
            <a:off x="457200" y="1676401"/>
            <a:ext cx="8229600" cy="4724400"/>
          </a:xfrm>
        </p:spPr>
        <p:txBody>
          <a:bodyPr>
            <a:normAutofit fontScale="92500"/>
          </a:bodyPr>
          <a:lstStyle/>
          <a:p>
            <a:r>
              <a:rPr lang="en-US" sz="2600" dirty="0"/>
              <a:t>The author has presented the Song of Solomon as a series of exchanges, mostly between the shepherdess (the Shulamite) and the shepherd (Solomon), with the chorus-like “others” sprinkled in. These others usually pick up items from the lovers’ speeches and urge the two forward in love. </a:t>
            </a:r>
          </a:p>
          <a:p>
            <a:r>
              <a:rPr lang="en-US" sz="2600" dirty="0"/>
              <a:t>There is also a refrain, “I adjure you, O daughters of Jerusalem, . . . that you not stir up or awaken love until it pleases” (2:7; 3:5; 8:4; variation in 5:8), spoken by the shepherdess. This is understood as her urging the other women not to push this love too fast, in order to let it reach its consummation at the right time (the marriage bed, which seems to begin in 8:5).</a:t>
            </a:r>
          </a:p>
          <a:p>
            <a:endParaRPr lang="en-US" sz="2600" dirty="0"/>
          </a:p>
          <a:p>
            <a:endParaRPr lang="en-US" sz="2800" dirty="0"/>
          </a:p>
          <a:p>
            <a:endParaRPr lang="en-US" sz="2800" dirty="0"/>
          </a:p>
          <a:p>
            <a:endParaRPr lang="en-US" dirty="0"/>
          </a:p>
        </p:txBody>
      </p:sp>
    </p:spTree>
    <p:extLst>
      <p:ext uri="{BB962C8B-B14F-4D97-AF65-F5344CB8AC3E}">
        <p14:creationId xmlns:p14="http://schemas.microsoft.com/office/powerpoint/2010/main" val="210852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21FF-2B81-0640-940B-3A73A16E988B}"/>
              </a:ext>
            </a:extLst>
          </p:cNvPr>
          <p:cNvSpPr>
            <a:spLocks noGrp="1"/>
          </p:cNvSpPr>
          <p:nvPr>
            <p:ph type="title"/>
          </p:nvPr>
        </p:nvSpPr>
        <p:spPr>
          <a:xfrm>
            <a:off x="381000" y="155448"/>
            <a:ext cx="8229600" cy="1252728"/>
          </a:xfrm>
        </p:spPr>
        <p:txBody>
          <a:bodyPr>
            <a:normAutofit fontScale="90000"/>
          </a:bodyPr>
          <a:lstStyle/>
          <a:p>
            <a:pPr algn="ctr"/>
            <a:br>
              <a:rPr lang="en-US" dirty="0"/>
            </a:br>
            <a:br>
              <a:rPr lang="en-US" dirty="0"/>
            </a:br>
            <a:r>
              <a:rPr lang="en-US" dirty="0"/>
              <a:t>Key Themes</a:t>
            </a:r>
            <a:br>
              <a:rPr lang="en-US" dirty="0"/>
            </a:br>
            <a:br>
              <a:rPr lang="en-US" dirty="0"/>
            </a:br>
            <a:endParaRPr lang="en-US" dirty="0"/>
          </a:p>
        </p:txBody>
      </p:sp>
      <p:sp>
        <p:nvSpPr>
          <p:cNvPr id="3" name="Content Placeholder 2">
            <a:extLst>
              <a:ext uri="{FF2B5EF4-FFF2-40B4-BE49-F238E27FC236}">
                <a16:creationId xmlns:a16="http://schemas.microsoft.com/office/drawing/2014/main" id="{E4CC4F04-CA93-B647-95D5-8227CB87ACC9}"/>
              </a:ext>
            </a:extLst>
          </p:cNvPr>
          <p:cNvSpPr>
            <a:spLocks noGrp="1"/>
          </p:cNvSpPr>
          <p:nvPr>
            <p:ph idx="1"/>
          </p:nvPr>
        </p:nvSpPr>
        <p:spPr>
          <a:xfrm>
            <a:off x="228600" y="1600200"/>
            <a:ext cx="8763000" cy="4800600"/>
          </a:xfrm>
        </p:spPr>
        <p:txBody>
          <a:bodyPr>
            <a:normAutofit/>
          </a:bodyPr>
          <a:lstStyle/>
          <a:p>
            <a:pPr marL="633222" indent="-514350">
              <a:buFont typeface="+mj-lt"/>
              <a:buAutoNum type="arabicPeriod"/>
            </a:pPr>
            <a:r>
              <a:rPr lang="en-US" sz="2400" dirty="0"/>
              <a:t>God’s law commands sexual purity. Marriage provides the right framework within which his people may properly enjoy the gift of sexual intimacy (see Gen. 2:23–24). Thus God’s people honor Him and commend Him to the world when they demonstrate with their lives that obedience in such matters brings genuine delight</a:t>
            </a:r>
            <a:r>
              <a:rPr lang="en-US" sz="2800" dirty="0"/>
              <a:t>.</a:t>
            </a:r>
            <a:br>
              <a:rPr lang="en-US" sz="2800" dirty="0"/>
            </a:br>
            <a:endParaRPr lang="en-US" sz="2800" dirty="0"/>
          </a:p>
          <a:p>
            <a:pPr marL="633222" indent="-514350">
              <a:buFont typeface="+mj-lt"/>
              <a:buAutoNum type="arabicPeriod"/>
            </a:pPr>
            <a:r>
              <a:rPr lang="en-US" sz="2400" dirty="0"/>
              <a:t>Marriage is a gift of God and is to be founded on loyalty and commitment (see Gen. 2:24, “hold fast”), which allows delight to flourish. As such, it is a fitting image for God’s relationship with His people and is to be enjoyed in the marriage relationship.</a:t>
            </a:r>
          </a:p>
          <a:p>
            <a:endParaRPr lang="en-US" sz="2800" dirty="0"/>
          </a:p>
          <a:p>
            <a:endParaRPr lang="en-US" dirty="0"/>
          </a:p>
        </p:txBody>
      </p:sp>
    </p:spTree>
    <p:extLst>
      <p:ext uri="{BB962C8B-B14F-4D97-AF65-F5344CB8AC3E}">
        <p14:creationId xmlns:p14="http://schemas.microsoft.com/office/powerpoint/2010/main" val="215509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10D1D-B73C-2E45-BD2E-0A0614415D64}"/>
              </a:ext>
            </a:extLst>
          </p:cNvPr>
          <p:cNvSpPr>
            <a:spLocks noGrp="1"/>
          </p:cNvSpPr>
          <p:nvPr>
            <p:ph type="title"/>
          </p:nvPr>
        </p:nvSpPr>
        <p:spPr>
          <a:xfrm>
            <a:off x="228600" y="-228600"/>
            <a:ext cx="8382000" cy="1636776"/>
          </a:xfrm>
        </p:spPr>
        <p:txBody>
          <a:bodyPr>
            <a:normAutofit fontScale="90000"/>
          </a:bodyPr>
          <a:lstStyle/>
          <a:p>
            <a:br>
              <a:rPr lang="en-US" dirty="0"/>
            </a:br>
            <a:br>
              <a:rPr lang="en-US" dirty="0"/>
            </a:br>
            <a:br>
              <a:rPr lang="en-US" dirty="0"/>
            </a:br>
            <a:r>
              <a:rPr lang="en-US" dirty="0"/>
              <a:t>Interpreting Literary Images</a:t>
            </a:r>
            <a:br>
              <a:rPr lang="en-US" dirty="0"/>
            </a:br>
            <a:br>
              <a:rPr lang="en-US" dirty="0"/>
            </a:br>
            <a:endParaRPr lang="en-US" dirty="0"/>
          </a:p>
        </p:txBody>
      </p:sp>
      <p:sp>
        <p:nvSpPr>
          <p:cNvPr id="3" name="Content Placeholder 2">
            <a:extLst>
              <a:ext uri="{FF2B5EF4-FFF2-40B4-BE49-F238E27FC236}">
                <a16:creationId xmlns:a16="http://schemas.microsoft.com/office/drawing/2014/main" id="{D24B0B9F-5C05-9144-AC12-CB180C3C3A46}"/>
              </a:ext>
            </a:extLst>
          </p:cNvPr>
          <p:cNvSpPr>
            <a:spLocks noGrp="1"/>
          </p:cNvSpPr>
          <p:nvPr>
            <p:ph idx="1"/>
          </p:nvPr>
        </p:nvSpPr>
        <p:spPr>
          <a:xfrm>
            <a:off x="228600" y="1600200"/>
            <a:ext cx="8610600" cy="4800601"/>
          </a:xfrm>
        </p:spPr>
        <p:txBody>
          <a:bodyPr>
            <a:normAutofit/>
          </a:bodyPr>
          <a:lstStyle/>
          <a:p>
            <a:pPr marL="118872" indent="0">
              <a:buNone/>
            </a:pPr>
            <a:endParaRPr lang="en-US" dirty="0"/>
          </a:p>
          <a:p>
            <a:r>
              <a:rPr lang="en-US" sz="2600" dirty="0"/>
              <a:t>The Song of Solomon includes several extravagant comparisons. For example, the woman is compared to a </a:t>
            </a:r>
            <a:r>
              <a:rPr lang="en-US" sz="2600" i="1" dirty="0"/>
              <a:t>horse </a:t>
            </a:r>
            <a:r>
              <a:rPr lang="en-US" sz="2600" dirty="0"/>
              <a:t>in Pharaoh’s court (1:9), and her hair is compared to a </a:t>
            </a:r>
            <a:r>
              <a:rPr lang="en-US" sz="2600" i="1" dirty="0"/>
              <a:t>flock of goats </a:t>
            </a:r>
            <a:r>
              <a:rPr lang="en-US" sz="2600" dirty="0"/>
              <a:t>(4:1). It is helpful to remember that (1) the comparisons are figurative rather than literal, and (2) what the person has in common with - what he or she is compared with - is a certain quality, usually the quality of excellence, or of being the best of its kind (for this time).</a:t>
            </a:r>
          </a:p>
          <a:p>
            <a:endParaRPr lang="en-US" dirty="0"/>
          </a:p>
          <a:p>
            <a:endParaRPr lang="en-US" dirty="0"/>
          </a:p>
        </p:txBody>
      </p:sp>
    </p:spTree>
    <p:extLst>
      <p:ext uri="{BB962C8B-B14F-4D97-AF65-F5344CB8AC3E}">
        <p14:creationId xmlns:p14="http://schemas.microsoft.com/office/powerpoint/2010/main" val="2519555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800EB99E-6746-DC47-9B5F-807E55249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9067800" cy="6858000"/>
          </a:xfrm>
          <a:prstGeom prst="rect">
            <a:avLst/>
          </a:prstGeom>
        </p:spPr>
      </p:pic>
    </p:spTree>
    <p:extLst>
      <p:ext uri="{BB962C8B-B14F-4D97-AF65-F5344CB8AC3E}">
        <p14:creationId xmlns:p14="http://schemas.microsoft.com/office/powerpoint/2010/main" val="1780236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05F4ED-FC3F-5142-9B20-7DADB83B4147}"/>
              </a:ext>
            </a:extLst>
          </p:cNvPr>
          <p:cNvSpPr>
            <a:spLocks noGrp="1"/>
          </p:cNvSpPr>
          <p:nvPr>
            <p:ph idx="4294967295"/>
          </p:nvPr>
        </p:nvSpPr>
        <p:spPr>
          <a:xfrm>
            <a:off x="76200" y="228600"/>
            <a:ext cx="8839200" cy="6629400"/>
          </a:xfrm>
        </p:spPr>
        <p:txBody>
          <a:bodyPr>
            <a:normAutofit fontScale="77500" lnSpcReduction="20000"/>
          </a:bodyPr>
          <a:lstStyle/>
          <a:p>
            <a:pPr marL="118872" indent="0">
              <a:buNone/>
            </a:pPr>
            <a:r>
              <a:rPr lang="en-US" dirty="0"/>
              <a:t>I.   </a:t>
            </a:r>
            <a:r>
              <a:rPr lang="en-US" b="1" dirty="0"/>
              <a:t>The Author. 1:1</a:t>
            </a:r>
          </a:p>
          <a:p>
            <a:pPr marL="118872" indent="0">
              <a:buNone/>
            </a:pPr>
            <a:r>
              <a:rPr lang="en-US" b="1" dirty="0"/>
              <a:t>II.  He Brought Me</a:t>
            </a:r>
            <a:r>
              <a:rPr lang="en-US" dirty="0"/>
              <a:t>. (1:4; 2:4) 1:2-2:7</a:t>
            </a:r>
          </a:p>
          <a:p>
            <a:pPr marL="925830" lvl="1" indent="-514350">
              <a:buFont typeface="+mj-lt"/>
              <a:buAutoNum type="alphaUcPeriod"/>
            </a:pPr>
            <a:r>
              <a:rPr lang="en-US" dirty="0"/>
              <a:t>The Shulamite’s delight in love. vs. 2-3</a:t>
            </a:r>
          </a:p>
          <a:p>
            <a:pPr marL="925830" lvl="1" indent="-514350">
              <a:buFont typeface="+mj-lt"/>
              <a:buAutoNum type="alphaUcPeriod"/>
            </a:pPr>
            <a:r>
              <a:rPr lang="en-US" dirty="0"/>
              <a:t>The Shulamite is taken into the king’s private chambers. vs. 4</a:t>
            </a:r>
          </a:p>
          <a:p>
            <a:pPr marL="925830" lvl="1" indent="-514350">
              <a:buFont typeface="+mj-lt"/>
              <a:buAutoNum type="alphaUcPeriod"/>
            </a:pPr>
            <a:r>
              <a:rPr lang="en-US" dirty="0"/>
              <a:t>The Shulamite addresses the daughters of Jerusalem. vs. 5-6</a:t>
            </a:r>
          </a:p>
          <a:p>
            <a:pPr marL="925830" lvl="1" indent="-514350">
              <a:buFont typeface="+mj-lt"/>
              <a:buAutoNum type="alphaUcPeriod"/>
            </a:pPr>
            <a:r>
              <a:rPr lang="en-US" dirty="0"/>
              <a:t>The Shulamite addresses Solomon. vs. 7</a:t>
            </a:r>
          </a:p>
          <a:p>
            <a:pPr marL="925830" lvl="1" indent="-514350">
              <a:buFont typeface="+mj-lt"/>
              <a:buAutoNum type="alphaUcPeriod"/>
            </a:pPr>
            <a:r>
              <a:rPr lang="en-US" dirty="0"/>
              <a:t>Solomon’s answer. vs. 8-11</a:t>
            </a:r>
          </a:p>
          <a:p>
            <a:pPr marL="925830" lvl="1" indent="-514350">
              <a:buFont typeface="+mj-lt"/>
              <a:buAutoNum type="alphaUcPeriod"/>
            </a:pPr>
            <a:r>
              <a:rPr lang="en-US" dirty="0"/>
              <a:t>The Shulamite’s daydream. vs. 12-14</a:t>
            </a:r>
          </a:p>
          <a:p>
            <a:pPr marL="925830" lvl="1" indent="-514350">
              <a:buFont typeface="+mj-lt"/>
              <a:buAutoNum type="alphaUcPeriod"/>
            </a:pPr>
            <a:r>
              <a:rPr lang="en-US" dirty="0"/>
              <a:t>Solomon is captivated. vs. 15-2:2</a:t>
            </a:r>
          </a:p>
          <a:p>
            <a:pPr marL="925830" lvl="1" indent="-514350">
              <a:buFont typeface="+mj-lt"/>
              <a:buAutoNum type="alphaUcPeriod"/>
            </a:pPr>
            <a:r>
              <a:rPr lang="en-US" dirty="0"/>
              <a:t>The Shulamite is lovesick. 2:3-7</a:t>
            </a:r>
          </a:p>
          <a:p>
            <a:pPr marL="118872" indent="0">
              <a:buNone/>
            </a:pPr>
            <a:r>
              <a:rPr lang="en-US" dirty="0"/>
              <a:t>III. </a:t>
            </a:r>
            <a:r>
              <a:rPr lang="en-US" b="1" dirty="0"/>
              <a:t>I Brought Him</a:t>
            </a:r>
            <a:r>
              <a:rPr lang="en-US" dirty="0"/>
              <a:t>. (3:4) 2:8-3:5</a:t>
            </a:r>
          </a:p>
          <a:p>
            <a:pPr marL="925830" lvl="1" indent="-514350">
              <a:buFont typeface="+mj-lt"/>
              <a:buAutoNum type="alphaUcPeriod"/>
            </a:pPr>
            <a:r>
              <a:rPr lang="en-US" dirty="0"/>
              <a:t>She hears his voice as he comes as a shepherd to her room. 2:8-17</a:t>
            </a:r>
          </a:p>
          <a:p>
            <a:pPr marL="925830" lvl="1" indent="-514350">
              <a:buFont typeface="+mj-lt"/>
              <a:buAutoNum type="alphaUcPeriod"/>
            </a:pPr>
            <a:r>
              <a:rPr lang="en-US" dirty="0"/>
              <a:t>She seeks him. 3:1-5</a:t>
            </a:r>
          </a:p>
          <a:p>
            <a:pPr marL="118872" indent="0">
              <a:buNone/>
            </a:pPr>
            <a:r>
              <a:rPr lang="en-US" dirty="0"/>
              <a:t>IV. </a:t>
            </a:r>
            <a:r>
              <a:rPr lang="en-US" b="1" dirty="0"/>
              <a:t>He Came </a:t>
            </a:r>
            <a:r>
              <a:rPr lang="en-US" dirty="0"/>
              <a:t>(3:6-11; 5:1) 3:6-5:1</a:t>
            </a:r>
          </a:p>
          <a:p>
            <a:pPr marL="925830" lvl="1" indent="-514350">
              <a:buFont typeface="+mj-lt"/>
              <a:buAutoNum type="alphaUcPeriod"/>
            </a:pPr>
            <a:r>
              <a:rPr lang="en-US" dirty="0"/>
              <a:t>Solomon comes as the kingly bridegroom. 3:6-11</a:t>
            </a:r>
          </a:p>
          <a:p>
            <a:pPr marL="925830" lvl="1" indent="-514350">
              <a:buFont typeface="+mj-lt"/>
              <a:buAutoNum type="alphaUcPeriod"/>
            </a:pPr>
            <a:r>
              <a:rPr lang="en-US" dirty="0"/>
              <a:t>Solomon describes his intense longing for her. 4:1-15</a:t>
            </a:r>
          </a:p>
          <a:p>
            <a:pPr marL="925830" lvl="1" indent="-514350">
              <a:buFont typeface="+mj-lt"/>
              <a:buAutoNum type="alphaUcPeriod"/>
            </a:pPr>
            <a:r>
              <a:rPr lang="en-US" dirty="0"/>
              <a:t>She invites him to come and enjoy love. 4:16</a:t>
            </a:r>
          </a:p>
          <a:p>
            <a:pPr marL="925830" lvl="1" indent="-514350">
              <a:buFont typeface="+mj-lt"/>
              <a:buAutoNum type="alphaUcPeriod"/>
            </a:pPr>
            <a:r>
              <a:rPr lang="en-US" dirty="0"/>
              <a:t>He comes. 5:1</a:t>
            </a:r>
          </a:p>
          <a:p>
            <a:endParaRPr lang="en-US" dirty="0"/>
          </a:p>
          <a:p>
            <a:pPr marL="118872" indent="0">
              <a:buNone/>
            </a:pPr>
            <a:endParaRPr lang="en-US" dirty="0"/>
          </a:p>
          <a:p>
            <a:endParaRPr lang="en-US" dirty="0"/>
          </a:p>
        </p:txBody>
      </p:sp>
    </p:spTree>
    <p:extLst>
      <p:ext uri="{BB962C8B-B14F-4D97-AF65-F5344CB8AC3E}">
        <p14:creationId xmlns:p14="http://schemas.microsoft.com/office/powerpoint/2010/main" val="25654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BA7003-A4FD-384F-ACD6-D3BBFE68F65D}"/>
              </a:ext>
            </a:extLst>
          </p:cNvPr>
          <p:cNvSpPr/>
          <p:nvPr/>
        </p:nvSpPr>
        <p:spPr>
          <a:xfrm>
            <a:off x="609600" y="304800"/>
            <a:ext cx="8153400" cy="3262432"/>
          </a:xfrm>
          <a:prstGeom prst="rect">
            <a:avLst/>
          </a:prstGeom>
        </p:spPr>
        <p:txBody>
          <a:bodyPr wrap="square">
            <a:spAutoFit/>
          </a:bodyPr>
          <a:lstStyle/>
          <a:p>
            <a:r>
              <a:rPr lang="en-US" sz="2500" dirty="0">
                <a:solidFill>
                  <a:srgbClr val="000000"/>
                </a:solidFill>
                <a:latin typeface="Corbel" panose="020B0503020204020204" pitchFamily="34" charset="0"/>
              </a:rPr>
              <a:t>V. </a:t>
            </a:r>
            <a:r>
              <a:rPr lang="en-US" sz="2500" b="1" dirty="0">
                <a:solidFill>
                  <a:srgbClr val="000000"/>
                </a:solidFill>
                <a:latin typeface="Corbel" panose="020B0503020204020204" pitchFamily="34" charset="0"/>
              </a:rPr>
              <a:t>I long for you </a:t>
            </a:r>
            <a:r>
              <a:rPr lang="en-US" sz="2500" dirty="0">
                <a:solidFill>
                  <a:srgbClr val="000000"/>
                </a:solidFill>
                <a:latin typeface="Corbel" panose="020B0503020204020204" pitchFamily="34" charset="0"/>
              </a:rPr>
              <a:t>(5:6-8; 6:12-13; 7:10; 8:1-2) 5:2-8:4</a:t>
            </a:r>
          </a:p>
          <a:p>
            <a:pPr marL="800100" lvl="1" indent="-342900">
              <a:buSzPts val="1300"/>
              <a:buFont typeface="+mj-lt"/>
              <a:buAutoNum type="alphaUcPeriod"/>
            </a:pPr>
            <a:r>
              <a:rPr lang="en-US" sz="2200" dirty="0">
                <a:solidFill>
                  <a:srgbClr val="000000"/>
                </a:solidFill>
                <a:latin typeface="Corbel" panose="020B0503020204020204" pitchFamily="34" charset="0"/>
              </a:rPr>
              <a:t>She fails to respond when he calls and he goes to his garden and she panics. 5:2-8</a:t>
            </a:r>
          </a:p>
          <a:p>
            <a:pPr marL="800100" lvl="1" indent="-342900">
              <a:buSzPts val="1300"/>
              <a:buFont typeface="+mj-lt"/>
              <a:buAutoNum type="alphaUcPeriod"/>
            </a:pPr>
            <a:r>
              <a:rPr lang="en-US" sz="2200" dirty="0">
                <a:solidFill>
                  <a:srgbClr val="000000"/>
                </a:solidFill>
                <a:latin typeface="Corbel" panose="020B0503020204020204" pitchFamily="34" charset="0"/>
              </a:rPr>
              <a:t>She describes her beloved as altogether lovely. 5:9-6:3</a:t>
            </a:r>
          </a:p>
          <a:p>
            <a:pPr marL="800100" lvl="1" indent="-342900">
              <a:buSzPts val="1300"/>
              <a:buFont typeface="+mj-lt"/>
              <a:buAutoNum type="alphaUcPeriod"/>
            </a:pPr>
            <a:r>
              <a:rPr lang="en-US" sz="2200" dirty="0">
                <a:solidFill>
                  <a:srgbClr val="000000"/>
                </a:solidFill>
                <a:latin typeface="Corbel" panose="020B0503020204020204" pitchFamily="34" charset="0"/>
              </a:rPr>
              <a:t>He misses her and pours out his infatuation for her. 6:4-7:9</a:t>
            </a:r>
          </a:p>
          <a:p>
            <a:pPr marL="800100" lvl="1" indent="-342900">
              <a:buSzPts val="1300"/>
              <a:buFont typeface="+mj-lt"/>
              <a:buAutoNum type="alphaUcPeriod"/>
            </a:pPr>
            <a:r>
              <a:rPr lang="en-US" sz="2200" dirty="0">
                <a:solidFill>
                  <a:srgbClr val="000000"/>
                </a:solidFill>
                <a:latin typeface="Corbel" panose="020B0503020204020204" pitchFamily="34" charset="0"/>
              </a:rPr>
              <a:t>She invites him to come. 7:10-8:4</a:t>
            </a:r>
          </a:p>
          <a:p>
            <a:r>
              <a:rPr lang="en-US" sz="2500" dirty="0">
                <a:solidFill>
                  <a:srgbClr val="000000"/>
                </a:solidFill>
                <a:latin typeface="Corbel" panose="020B0503020204020204" pitchFamily="34" charset="0"/>
              </a:rPr>
              <a:t>VI. </a:t>
            </a:r>
            <a:r>
              <a:rPr lang="en-US" sz="2500" b="1" dirty="0">
                <a:solidFill>
                  <a:srgbClr val="000000"/>
                </a:solidFill>
                <a:latin typeface="Corbel" panose="020B0503020204020204" pitchFamily="34" charset="0"/>
              </a:rPr>
              <a:t>Love’s strength</a:t>
            </a:r>
            <a:r>
              <a:rPr lang="en-US" sz="2500" dirty="0">
                <a:solidFill>
                  <a:srgbClr val="000000"/>
                </a:solidFill>
                <a:latin typeface="Corbel" panose="020B0503020204020204" pitchFamily="34" charset="0"/>
              </a:rPr>
              <a:t>. 8:5-14</a:t>
            </a:r>
          </a:p>
          <a:p>
            <a:pPr marL="800100" lvl="1" indent="-342900">
              <a:buSzPts val="1300"/>
              <a:buFont typeface="+mj-lt"/>
              <a:buAutoNum type="alphaUcPeriod"/>
            </a:pPr>
            <a:r>
              <a:rPr lang="en-US" sz="2200" dirty="0">
                <a:solidFill>
                  <a:srgbClr val="000000"/>
                </a:solidFill>
                <a:latin typeface="Corbel" panose="020B0503020204020204" pitchFamily="34" charset="0"/>
              </a:rPr>
              <a:t>The Shulamite’s statement on love. 8:5-10</a:t>
            </a:r>
          </a:p>
          <a:p>
            <a:pPr marL="800100" lvl="1" indent="-342900">
              <a:buSzPts val="1300"/>
              <a:buFont typeface="+mj-lt"/>
              <a:buAutoNum type="alphaUcPeriod"/>
            </a:pPr>
            <a:r>
              <a:rPr lang="en-US" sz="2200" dirty="0">
                <a:solidFill>
                  <a:srgbClr val="000000"/>
                </a:solidFill>
                <a:latin typeface="Corbel" panose="020B0503020204020204" pitchFamily="34" charset="0"/>
              </a:rPr>
              <a:t>The Shulamite’s invitation. 8:6-14</a:t>
            </a:r>
          </a:p>
        </p:txBody>
      </p:sp>
    </p:spTree>
    <p:extLst>
      <p:ext uri="{BB962C8B-B14F-4D97-AF65-F5344CB8AC3E}">
        <p14:creationId xmlns:p14="http://schemas.microsoft.com/office/powerpoint/2010/main" val="367365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1888E5-F9C9-864C-B04C-84AE10EB612E}"/>
              </a:ext>
            </a:extLst>
          </p:cNvPr>
          <p:cNvSpPr/>
          <p:nvPr/>
        </p:nvSpPr>
        <p:spPr>
          <a:xfrm>
            <a:off x="228599" y="34825"/>
            <a:ext cx="8734425" cy="8309967"/>
          </a:xfrm>
          <a:prstGeom prst="rect">
            <a:avLst/>
          </a:prstGeom>
        </p:spPr>
        <p:txBody>
          <a:bodyPr wrap="square">
            <a:spAutoFit/>
          </a:bodyPr>
          <a:lstStyle/>
          <a:p>
            <a:r>
              <a:rPr lang="en-US" sz="2800" b="1" u="sng" dirty="0"/>
              <a:t>Key Idea:</a:t>
            </a:r>
            <a:endParaRPr lang="en-US" sz="2400" dirty="0"/>
          </a:p>
          <a:p>
            <a:pPr marL="342900" indent="-342900">
              <a:buFont typeface="Arial" panose="020B0604020202020204" pitchFamily="34" charset="0"/>
              <a:buChar char="•"/>
            </a:pPr>
            <a:r>
              <a:rPr lang="en-US" sz="2400" dirty="0"/>
              <a:t>Love: The word “</a:t>
            </a:r>
            <a:r>
              <a:rPr lang="en-US" sz="2400" i="1" dirty="0" err="1"/>
              <a:t>ahav</a:t>
            </a:r>
            <a:r>
              <a:rPr lang="en-US" sz="2400" dirty="0"/>
              <a:t>” means “love,” as in the sense of the Greek “agape” (the inclination of the mind; of God’s love) and it occurs 18 times.</a:t>
            </a:r>
          </a:p>
          <a:p>
            <a:pPr marL="342900" indent="-342900">
              <a:buFont typeface="Arial" panose="020B0604020202020204" pitchFamily="34" charset="0"/>
              <a:buChar char="•"/>
            </a:pPr>
            <a:r>
              <a:rPr lang="en-US" sz="2400" dirty="0"/>
              <a:t>The word “</a:t>
            </a:r>
            <a:r>
              <a:rPr lang="en-US" sz="2400" i="1" dirty="0" err="1"/>
              <a:t>dodem</a:t>
            </a:r>
            <a:r>
              <a:rPr lang="en-US" sz="2400" dirty="0"/>
              <a:t>” is found 36 times and means love with a delight or more affection, akin to the Greek “</a:t>
            </a:r>
            <a:r>
              <a:rPr lang="en-US" sz="2400" dirty="0" err="1"/>
              <a:t>phileo</a:t>
            </a:r>
            <a:r>
              <a:rPr lang="en-US" sz="2400" dirty="0"/>
              <a:t>.” </a:t>
            </a:r>
          </a:p>
          <a:p>
            <a:pPr marL="342900" indent="-342900">
              <a:buFont typeface="Arial" panose="020B0604020202020204" pitchFamily="34" charset="0"/>
              <a:buChar char="•"/>
            </a:pPr>
            <a:r>
              <a:rPr lang="en-US" sz="2400" dirty="0"/>
              <a:t>Together, they are found 54 times, six times per chapter.</a:t>
            </a:r>
          </a:p>
          <a:p>
            <a:pPr marL="342900" indent="-342900">
              <a:buFont typeface="Arial" panose="020B0604020202020204" pitchFamily="34" charset="0"/>
              <a:buChar char="•"/>
            </a:pPr>
            <a:r>
              <a:rPr lang="en-US" sz="2400" dirty="0"/>
              <a:t>Key Passage: Song of Solomon 2:16; 6:3; 7:10</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Key Lesson: Love entails passion.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r>
              <a:rPr lang="en-US" sz="2400" dirty="0"/>
              <a:t>	</a:t>
            </a:r>
          </a:p>
          <a:p>
            <a:endParaRPr lang="en-US" sz="2400" dirty="0"/>
          </a:p>
          <a:p>
            <a:endParaRPr lang="en-US" sz="800" dirty="0"/>
          </a:p>
          <a:p>
            <a:endParaRPr lang="en-US" dirty="0"/>
          </a:p>
        </p:txBody>
      </p:sp>
      <p:sp>
        <p:nvSpPr>
          <p:cNvPr id="3" name="TextBox 2">
            <a:extLst>
              <a:ext uri="{FF2B5EF4-FFF2-40B4-BE49-F238E27FC236}">
                <a16:creationId xmlns:a16="http://schemas.microsoft.com/office/drawing/2014/main" id="{81197207-4097-0C49-9659-859E8B2FD4FB}"/>
              </a:ext>
            </a:extLst>
          </p:cNvPr>
          <p:cNvSpPr txBox="1"/>
          <p:nvPr/>
        </p:nvSpPr>
        <p:spPr>
          <a:xfrm>
            <a:off x="457200" y="3429000"/>
            <a:ext cx="1447800" cy="2246769"/>
          </a:xfrm>
          <a:prstGeom prst="rect">
            <a:avLst/>
          </a:prstGeom>
          <a:noFill/>
          <a:ln w="76200">
            <a:solidFill>
              <a:schemeClr val="accent1"/>
            </a:solidFill>
          </a:ln>
        </p:spPr>
        <p:txBody>
          <a:bodyPr wrap="square" rtlCol="0">
            <a:spAutoFit/>
          </a:bodyPr>
          <a:lstStyle/>
          <a:p>
            <a:r>
              <a:rPr lang="en-US" sz="2000" dirty="0"/>
              <a:t>“My beloved is mine, and I am his; he grazes among the lilies” (2:16)</a:t>
            </a:r>
          </a:p>
        </p:txBody>
      </p:sp>
      <p:sp>
        <p:nvSpPr>
          <p:cNvPr id="4" name="TextBox 3">
            <a:extLst>
              <a:ext uri="{FF2B5EF4-FFF2-40B4-BE49-F238E27FC236}">
                <a16:creationId xmlns:a16="http://schemas.microsoft.com/office/drawing/2014/main" id="{3B1F34F9-DFB7-6F4E-AAFC-D02D3FFE0629}"/>
              </a:ext>
            </a:extLst>
          </p:cNvPr>
          <p:cNvSpPr txBox="1"/>
          <p:nvPr/>
        </p:nvSpPr>
        <p:spPr>
          <a:xfrm>
            <a:off x="2286000" y="3429000"/>
            <a:ext cx="2600326" cy="1323439"/>
          </a:xfrm>
          <a:prstGeom prst="rect">
            <a:avLst/>
          </a:prstGeom>
          <a:noFill/>
          <a:ln w="76200">
            <a:solidFill>
              <a:schemeClr val="accent1"/>
            </a:solidFill>
          </a:ln>
        </p:spPr>
        <p:txBody>
          <a:bodyPr wrap="square" rtlCol="0">
            <a:spAutoFit/>
          </a:bodyPr>
          <a:lstStyle/>
          <a:p>
            <a:r>
              <a:rPr lang="en-US" sz="2000" dirty="0"/>
              <a:t>“I am my beloved's and my beloved is mine; he grazes among the lilies.” (6:3)</a:t>
            </a:r>
          </a:p>
        </p:txBody>
      </p:sp>
      <p:sp>
        <p:nvSpPr>
          <p:cNvPr id="5" name="TextBox 4">
            <a:extLst>
              <a:ext uri="{FF2B5EF4-FFF2-40B4-BE49-F238E27FC236}">
                <a16:creationId xmlns:a16="http://schemas.microsoft.com/office/drawing/2014/main" id="{DE63AF56-3889-3A49-BFF6-474FF340902D}"/>
              </a:ext>
            </a:extLst>
          </p:cNvPr>
          <p:cNvSpPr txBox="1"/>
          <p:nvPr/>
        </p:nvSpPr>
        <p:spPr>
          <a:xfrm>
            <a:off x="5091112" y="3429000"/>
            <a:ext cx="3048000" cy="707886"/>
          </a:xfrm>
          <a:prstGeom prst="rect">
            <a:avLst/>
          </a:prstGeom>
          <a:noFill/>
          <a:ln w="76200">
            <a:solidFill>
              <a:schemeClr val="accent1"/>
            </a:solidFill>
          </a:ln>
        </p:spPr>
        <p:txBody>
          <a:bodyPr wrap="square" rtlCol="0">
            <a:spAutoFit/>
          </a:bodyPr>
          <a:lstStyle/>
          <a:p>
            <a:r>
              <a:rPr lang="en-US" sz="2000" dirty="0"/>
              <a:t>“I am my beloved’s, and his desire is for me..” (7:10)</a:t>
            </a:r>
          </a:p>
        </p:txBody>
      </p:sp>
    </p:spTree>
    <p:extLst>
      <p:ext uri="{BB962C8B-B14F-4D97-AF65-F5344CB8AC3E}">
        <p14:creationId xmlns:p14="http://schemas.microsoft.com/office/powerpoint/2010/main" val="8328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Song of Solomon</a:t>
            </a:r>
          </a:p>
        </p:txBody>
      </p:sp>
      <p:sp>
        <p:nvSpPr>
          <p:cNvPr id="3" name="Content Placeholder 2"/>
          <p:cNvSpPr>
            <a:spLocks noGrp="1"/>
          </p:cNvSpPr>
          <p:nvPr>
            <p:ph idx="1"/>
          </p:nvPr>
        </p:nvSpPr>
        <p:spPr>
          <a:xfrm>
            <a:off x="58020" y="1521023"/>
            <a:ext cx="8933580" cy="5009586"/>
          </a:xfrm>
        </p:spPr>
        <p:txBody>
          <a:bodyPr/>
          <a:lstStyle/>
          <a:p>
            <a:pPr>
              <a:buNone/>
            </a:pPr>
            <a:r>
              <a:rPr lang="en-US" dirty="0"/>
              <a:t>	    </a:t>
            </a:r>
            <a:r>
              <a:rPr lang="en-US" sz="2400" b="1" dirty="0"/>
              <a:t> </a:t>
            </a:r>
            <a:endParaRPr lang="en-US" sz="1800" b="1" dirty="0"/>
          </a:p>
        </p:txBody>
      </p:sp>
      <p:sp>
        <p:nvSpPr>
          <p:cNvPr id="133" name="Footer Placeholder 132"/>
          <p:cNvSpPr>
            <a:spLocks noGrp="1"/>
          </p:cNvSpPr>
          <p:nvPr>
            <p:ph type="ftr" sz="quarter" idx="11"/>
          </p:nvPr>
        </p:nvSpPr>
        <p:spPr/>
        <p:txBody>
          <a:bodyPr/>
          <a:lstStyle/>
          <a:p>
            <a:r>
              <a:rPr lang="en-US" sz="1050" dirty="0"/>
              <a:t>                                     From God's Masterwork - Swindoll</a:t>
            </a:r>
          </a:p>
        </p:txBody>
      </p:sp>
      <p:cxnSp>
        <p:nvCxnSpPr>
          <p:cNvPr id="5" name="Straight Connector 4"/>
          <p:cNvCxnSpPr/>
          <p:nvPr/>
        </p:nvCxnSpPr>
        <p:spPr>
          <a:xfrm rot="5400000">
            <a:off x="152400" y="2590800"/>
            <a:ext cx="25146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124700" y="2705100"/>
            <a:ext cx="2514600" cy="1524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5400" y="3733800"/>
            <a:ext cx="7010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8100" y="5219700"/>
            <a:ext cx="2514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934200" y="5105400"/>
            <a:ext cx="27432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295400" y="6477000"/>
            <a:ext cx="70104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4648200"/>
            <a:ext cx="8305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0" y="51816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0" y="56388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0" y="60198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47800" y="3505200"/>
            <a:ext cx="1447800" cy="400110"/>
          </a:xfrm>
          <a:prstGeom prst="rect">
            <a:avLst/>
          </a:prstGeom>
          <a:noFill/>
        </p:spPr>
        <p:txBody>
          <a:bodyPr wrap="square" rtlCol="0">
            <a:spAutoFit/>
          </a:bodyPr>
          <a:lstStyle/>
          <a:p>
            <a:r>
              <a:rPr lang="en-US" sz="2000" b="1" dirty="0"/>
              <a:t> </a:t>
            </a:r>
          </a:p>
        </p:txBody>
      </p:sp>
      <p:sp>
        <p:nvSpPr>
          <p:cNvPr id="77" name="TextBox 76"/>
          <p:cNvSpPr txBox="1"/>
          <p:nvPr/>
        </p:nvSpPr>
        <p:spPr>
          <a:xfrm>
            <a:off x="6477000" y="3429000"/>
            <a:ext cx="1371600" cy="369332"/>
          </a:xfrm>
          <a:prstGeom prst="rect">
            <a:avLst/>
          </a:prstGeom>
          <a:noFill/>
        </p:spPr>
        <p:txBody>
          <a:bodyPr wrap="square" rtlCol="0">
            <a:spAutoFit/>
          </a:bodyPr>
          <a:lstStyle/>
          <a:p>
            <a:r>
              <a:rPr lang="en-US" b="1" dirty="0"/>
              <a:t> </a:t>
            </a:r>
          </a:p>
        </p:txBody>
      </p:sp>
      <p:sp>
        <p:nvSpPr>
          <p:cNvPr id="84" name="TextBox 83"/>
          <p:cNvSpPr txBox="1"/>
          <p:nvPr/>
        </p:nvSpPr>
        <p:spPr>
          <a:xfrm>
            <a:off x="1219200" y="4038600"/>
            <a:ext cx="2438400" cy="369332"/>
          </a:xfrm>
          <a:prstGeom prst="rect">
            <a:avLst/>
          </a:prstGeom>
          <a:noFill/>
        </p:spPr>
        <p:txBody>
          <a:bodyPr wrap="square" rtlCol="0">
            <a:spAutoFit/>
          </a:bodyPr>
          <a:lstStyle/>
          <a:p>
            <a:r>
              <a:rPr lang="en-US" b="1" dirty="0"/>
              <a:t>    </a:t>
            </a:r>
          </a:p>
        </p:txBody>
      </p:sp>
      <p:sp>
        <p:nvSpPr>
          <p:cNvPr id="85" name="TextBox 84"/>
          <p:cNvSpPr txBox="1"/>
          <p:nvPr/>
        </p:nvSpPr>
        <p:spPr>
          <a:xfrm>
            <a:off x="3352800" y="4648200"/>
            <a:ext cx="2362200" cy="381000"/>
          </a:xfrm>
          <a:prstGeom prst="rect">
            <a:avLst/>
          </a:prstGeom>
          <a:noFill/>
        </p:spPr>
        <p:txBody>
          <a:bodyPr wrap="square" rtlCol="0">
            <a:spAutoFit/>
          </a:bodyPr>
          <a:lstStyle/>
          <a:p>
            <a:pPr algn="ctr"/>
            <a:r>
              <a:rPr lang="en-US" b="1" dirty="0"/>
              <a:t> </a:t>
            </a:r>
          </a:p>
        </p:txBody>
      </p:sp>
      <p:sp>
        <p:nvSpPr>
          <p:cNvPr id="86" name="TextBox 85"/>
          <p:cNvSpPr txBox="1"/>
          <p:nvPr/>
        </p:nvSpPr>
        <p:spPr>
          <a:xfrm>
            <a:off x="3276600" y="5105400"/>
            <a:ext cx="2590800" cy="369332"/>
          </a:xfrm>
          <a:prstGeom prst="rect">
            <a:avLst/>
          </a:prstGeom>
          <a:noFill/>
        </p:spPr>
        <p:txBody>
          <a:bodyPr wrap="square" rtlCol="0">
            <a:spAutoFit/>
          </a:bodyPr>
          <a:lstStyle/>
          <a:p>
            <a:pPr algn="ctr"/>
            <a:r>
              <a:rPr lang="en-US" b="1" dirty="0"/>
              <a:t>  </a:t>
            </a:r>
          </a:p>
        </p:txBody>
      </p:sp>
      <p:sp>
        <p:nvSpPr>
          <p:cNvPr id="96" name="TextBox 95"/>
          <p:cNvSpPr txBox="1"/>
          <p:nvPr/>
        </p:nvSpPr>
        <p:spPr>
          <a:xfrm>
            <a:off x="-228600" y="4800600"/>
            <a:ext cx="1981200" cy="338554"/>
          </a:xfrm>
          <a:prstGeom prst="rect">
            <a:avLst/>
          </a:prstGeom>
          <a:noFill/>
        </p:spPr>
        <p:txBody>
          <a:bodyPr wrap="square" rtlCol="0">
            <a:spAutoFit/>
          </a:bodyPr>
          <a:lstStyle/>
          <a:p>
            <a:r>
              <a:rPr lang="en-US" sz="1400" b="1" i="1" dirty="0"/>
              <a:t>      </a:t>
            </a:r>
            <a:r>
              <a:rPr lang="en-US" sz="1600" dirty="0"/>
              <a:t>Chief Speaker</a:t>
            </a:r>
          </a:p>
        </p:txBody>
      </p:sp>
      <p:sp>
        <p:nvSpPr>
          <p:cNvPr id="99" name="TextBox 98"/>
          <p:cNvSpPr txBox="1"/>
          <p:nvPr/>
        </p:nvSpPr>
        <p:spPr>
          <a:xfrm>
            <a:off x="-228600" y="5029200"/>
            <a:ext cx="1676400" cy="307777"/>
          </a:xfrm>
          <a:prstGeom prst="rect">
            <a:avLst/>
          </a:prstGeom>
          <a:noFill/>
        </p:spPr>
        <p:txBody>
          <a:bodyPr wrap="square" rtlCol="0">
            <a:spAutoFit/>
          </a:bodyPr>
          <a:lstStyle/>
          <a:p>
            <a:r>
              <a:rPr lang="en-US" sz="1400" b="1" i="1" dirty="0"/>
              <a:t>       </a:t>
            </a:r>
          </a:p>
        </p:txBody>
      </p:sp>
      <p:sp>
        <p:nvSpPr>
          <p:cNvPr id="100" name="TextBox 99"/>
          <p:cNvSpPr txBox="1"/>
          <p:nvPr/>
        </p:nvSpPr>
        <p:spPr>
          <a:xfrm>
            <a:off x="0" y="5410200"/>
            <a:ext cx="1600200" cy="307777"/>
          </a:xfrm>
          <a:prstGeom prst="rect">
            <a:avLst/>
          </a:prstGeom>
          <a:noFill/>
        </p:spPr>
        <p:txBody>
          <a:bodyPr wrap="square" rtlCol="0">
            <a:spAutoFit/>
          </a:bodyPr>
          <a:lstStyle/>
          <a:p>
            <a:r>
              <a:rPr lang="en-US" sz="1400" b="1" i="1" dirty="0"/>
              <a:t> </a:t>
            </a:r>
          </a:p>
        </p:txBody>
      </p:sp>
      <p:sp>
        <p:nvSpPr>
          <p:cNvPr id="56" name="TextBox 55"/>
          <p:cNvSpPr txBox="1"/>
          <p:nvPr/>
        </p:nvSpPr>
        <p:spPr>
          <a:xfrm>
            <a:off x="1447800" y="1447800"/>
            <a:ext cx="2286000" cy="646331"/>
          </a:xfrm>
          <a:prstGeom prst="rect">
            <a:avLst/>
          </a:prstGeom>
          <a:noFill/>
        </p:spPr>
        <p:txBody>
          <a:bodyPr wrap="square" rtlCol="0">
            <a:spAutoFit/>
          </a:bodyPr>
          <a:lstStyle/>
          <a:p>
            <a:r>
              <a:rPr lang="en-US" dirty="0"/>
              <a:t>    </a:t>
            </a:r>
            <a:r>
              <a:rPr lang="en-US" b="1" dirty="0"/>
              <a:t> </a:t>
            </a:r>
          </a:p>
          <a:p>
            <a:r>
              <a:rPr lang="en-US" b="1" dirty="0"/>
              <a:t>             </a:t>
            </a:r>
            <a:endParaRPr lang="en-US" dirty="0"/>
          </a:p>
        </p:txBody>
      </p:sp>
      <p:sp>
        <p:nvSpPr>
          <p:cNvPr id="83" name="TextBox 82"/>
          <p:cNvSpPr txBox="1"/>
          <p:nvPr/>
        </p:nvSpPr>
        <p:spPr>
          <a:xfrm rot="10800000" flipV="1">
            <a:off x="0" y="5898921"/>
            <a:ext cx="1219200" cy="307777"/>
          </a:xfrm>
          <a:prstGeom prst="rect">
            <a:avLst/>
          </a:prstGeom>
          <a:noFill/>
        </p:spPr>
        <p:txBody>
          <a:bodyPr wrap="square" rtlCol="0">
            <a:spAutoFit/>
          </a:bodyPr>
          <a:lstStyle/>
          <a:p>
            <a:r>
              <a:rPr lang="en-US" sz="1400" b="1" i="1" dirty="0"/>
              <a:t>  </a:t>
            </a:r>
          </a:p>
        </p:txBody>
      </p:sp>
      <p:sp>
        <p:nvSpPr>
          <p:cNvPr id="110" name="TextBox 109"/>
          <p:cNvSpPr txBox="1"/>
          <p:nvPr/>
        </p:nvSpPr>
        <p:spPr>
          <a:xfrm>
            <a:off x="1524000" y="3505200"/>
            <a:ext cx="1305165" cy="307777"/>
          </a:xfrm>
          <a:prstGeom prst="rect">
            <a:avLst/>
          </a:prstGeom>
          <a:noFill/>
        </p:spPr>
        <p:txBody>
          <a:bodyPr wrap="square" rtlCol="0">
            <a:spAutoFit/>
          </a:bodyPr>
          <a:lstStyle/>
          <a:p>
            <a:r>
              <a:rPr lang="en-US" sz="1400" dirty="0"/>
              <a:t>  </a:t>
            </a:r>
          </a:p>
        </p:txBody>
      </p:sp>
      <p:cxnSp>
        <p:nvCxnSpPr>
          <p:cNvPr id="64" name="Straight Connector 63"/>
          <p:cNvCxnSpPr/>
          <p:nvPr/>
        </p:nvCxnSpPr>
        <p:spPr>
          <a:xfrm rot="5400000">
            <a:off x="3505200" y="2514600"/>
            <a:ext cx="2209800" cy="228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0" y="4648200"/>
            <a:ext cx="1676400" cy="338554"/>
          </a:xfrm>
          <a:prstGeom prst="rect">
            <a:avLst/>
          </a:prstGeom>
          <a:noFill/>
        </p:spPr>
        <p:txBody>
          <a:bodyPr wrap="square" rtlCol="0">
            <a:spAutoFit/>
          </a:bodyPr>
          <a:lstStyle/>
          <a:p>
            <a:r>
              <a:rPr lang="en-US" sz="1600" b="1" i="1" dirty="0"/>
              <a:t>    </a:t>
            </a:r>
            <a:endParaRPr lang="en-US" b="1" i="1" dirty="0"/>
          </a:p>
        </p:txBody>
      </p:sp>
      <p:sp>
        <p:nvSpPr>
          <p:cNvPr id="115" name="TextBox 114"/>
          <p:cNvSpPr txBox="1"/>
          <p:nvPr/>
        </p:nvSpPr>
        <p:spPr>
          <a:xfrm>
            <a:off x="1523999" y="3124200"/>
            <a:ext cx="1219201" cy="646331"/>
          </a:xfrm>
          <a:prstGeom prst="rect">
            <a:avLst/>
          </a:prstGeom>
          <a:noFill/>
        </p:spPr>
        <p:txBody>
          <a:bodyPr wrap="square" rtlCol="0">
            <a:spAutoFit/>
          </a:bodyPr>
          <a:lstStyle/>
          <a:p>
            <a:r>
              <a:rPr lang="en-US" dirty="0"/>
              <a:t>    Chapters</a:t>
            </a:r>
          </a:p>
          <a:p>
            <a:r>
              <a:rPr lang="en-US" dirty="0"/>
              <a:t>      1:1 - 3:5</a:t>
            </a:r>
          </a:p>
        </p:txBody>
      </p:sp>
      <p:sp>
        <p:nvSpPr>
          <p:cNvPr id="118" name="TextBox 117"/>
          <p:cNvSpPr txBox="1"/>
          <p:nvPr/>
        </p:nvSpPr>
        <p:spPr>
          <a:xfrm>
            <a:off x="5410200" y="3048000"/>
            <a:ext cx="2057400" cy="646331"/>
          </a:xfrm>
          <a:prstGeom prst="rect">
            <a:avLst/>
          </a:prstGeom>
          <a:noFill/>
        </p:spPr>
        <p:txBody>
          <a:bodyPr wrap="square" rtlCol="0">
            <a:spAutoFit/>
          </a:bodyPr>
          <a:lstStyle/>
          <a:p>
            <a:r>
              <a:rPr lang="en-US" sz="1600" dirty="0"/>
              <a:t>         </a:t>
            </a:r>
            <a:r>
              <a:rPr lang="en-US" dirty="0"/>
              <a:t>Chapters</a:t>
            </a:r>
          </a:p>
          <a:p>
            <a:r>
              <a:rPr lang="en-US" dirty="0"/>
              <a:t>         5:2 – 8:14</a:t>
            </a:r>
          </a:p>
        </p:txBody>
      </p:sp>
      <p:sp>
        <p:nvSpPr>
          <p:cNvPr id="132" name="TextBox 131"/>
          <p:cNvSpPr txBox="1"/>
          <p:nvPr/>
        </p:nvSpPr>
        <p:spPr>
          <a:xfrm>
            <a:off x="1676400" y="4038600"/>
            <a:ext cx="2514600" cy="369332"/>
          </a:xfrm>
          <a:prstGeom prst="rect">
            <a:avLst/>
          </a:prstGeom>
          <a:noFill/>
        </p:spPr>
        <p:txBody>
          <a:bodyPr wrap="square" rtlCol="0">
            <a:spAutoFit/>
          </a:bodyPr>
          <a:lstStyle/>
          <a:p>
            <a:r>
              <a:rPr lang="en-US" dirty="0"/>
              <a:t>           </a:t>
            </a:r>
          </a:p>
        </p:txBody>
      </p:sp>
      <p:sp>
        <p:nvSpPr>
          <p:cNvPr id="144" name="TextBox 143"/>
          <p:cNvSpPr txBox="1"/>
          <p:nvPr/>
        </p:nvSpPr>
        <p:spPr>
          <a:xfrm>
            <a:off x="5486400" y="4038600"/>
            <a:ext cx="2362200" cy="369332"/>
          </a:xfrm>
          <a:prstGeom prst="rect">
            <a:avLst/>
          </a:prstGeom>
          <a:noFill/>
        </p:spPr>
        <p:txBody>
          <a:bodyPr wrap="square" rtlCol="0">
            <a:spAutoFit/>
          </a:bodyPr>
          <a:lstStyle/>
          <a:p>
            <a:r>
              <a:rPr lang="en-US" dirty="0"/>
              <a:t>       </a:t>
            </a:r>
          </a:p>
        </p:txBody>
      </p:sp>
      <p:sp>
        <p:nvSpPr>
          <p:cNvPr id="145" name="TextBox 144"/>
          <p:cNvSpPr txBox="1"/>
          <p:nvPr/>
        </p:nvSpPr>
        <p:spPr>
          <a:xfrm>
            <a:off x="1600200" y="1524000"/>
            <a:ext cx="3505200" cy="369332"/>
          </a:xfrm>
          <a:prstGeom prst="rect">
            <a:avLst/>
          </a:prstGeom>
          <a:noFill/>
        </p:spPr>
        <p:txBody>
          <a:bodyPr wrap="square" rtlCol="0">
            <a:spAutoFit/>
          </a:bodyPr>
          <a:lstStyle/>
          <a:p>
            <a:r>
              <a:rPr lang="en-US" b="1" dirty="0"/>
              <a:t>                        </a:t>
            </a:r>
            <a:endParaRPr lang="en-US" b="1" i="1" dirty="0"/>
          </a:p>
        </p:txBody>
      </p:sp>
      <p:sp>
        <p:nvSpPr>
          <p:cNvPr id="146" name="TextBox 145"/>
          <p:cNvSpPr txBox="1"/>
          <p:nvPr/>
        </p:nvSpPr>
        <p:spPr>
          <a:xfrm>
            <a:off x="5562600" y="1524000"/>
            <a:ext cx="2286000" cy="369332"/>
          </a:xfrm>
          <a:prstGeom prst="rect">
            <a:avLst/>
          </a:prstGeom>
          <a:noFill/>
        </p:spPr>
        <p:txBody>
          <a:bodyPr wrap="square" rtlCol="0">
            <a:spAutoFit/>
          </a:bodyPr>
          <a:lstStyle/>
          <a:p>
            <a:r>
              <a:rPr lang="en-US" b="1" i="1" dirty="0"/>
              <a:t>         </a:t>
            </a:r>
          </a:p>
        </p:txBody>
      </p:sp>
      <p:sp>
        <p:nvSpPr>
          <p:cNvPr id="147" name="TextBox 146"/>
          <p:cNvSpPr txBox="1"/>
          <p:nvPr/>
        </p:nvSpPr>
        <p:spPr>
          <a:xfrm rot="294979">
            <a:off x="990600" y="1981200"/>
            <a:ext cx="461665" cy="1436132"/>
          </a:xfrm>
          <a:prstGeom prst="rect">
            <a:avLst/>
          </a:prstGeom>
          <a:noFill/>
        </p:spPr>
        <p:txBody>
          <a:bodyPr vert="vert270" wrap="square" rtlCol="0">
            <a:spAutoFit/>
          </a:bodyPr>
          <a:lstStyle/>
          <a:p>
            <a:r>
              <a:rPr lang="en-US" dirty="0"/>
              <a:t> </a:t>
            </a:r>
          </a:p>
        </p:txBody>
      </p:sp>
      <p:sp>
        <p:nvSpPr>
          <p:cNvPr id="153" name="TextBox 152"/>
          <p:cNvSpPr txBox="1"/>
          <p:nvPr/>
        </p:nvSpPr>
        <p:spPr>
          <a:xfrm>
            <a:off x="5334000" y="2057400"/>
            <a:ext cx="1066800" cy="338554"/>
          </a:xfrm>
          <a:prstGeom prst="rect">
            <a:avLst/>
          </a:prstGeom>
          <a:noFill/>
        </p:spPr>
        <p:txBody>
          <a:bodyPr wrap="square" rtlCol="0">
            <a:spAutoFit/>
          </a:bodyPr>
          <a:lstStyle/>
          <a:p>
            <a:r>
              <a:rPr lang="en-US" sz="1600" dirty="0"/>
              <a:t> </a:t>
            </a:r>
          </a:p>
        </p:txBody>
      </p:sp>
      <p:sp>
        <p:nvSpPr>
          <p:cNvPr id="155" name="TextBox 154"/>
          <p:cNvSpPr txBox="1"/>
          <p:nvPr/>
        </p:nvSpPr>
        <p:spPr>
          <a:xfrm>
            <a:off x="6629400" y="2057400"/>
            <a:ext cx="1600200" cy="338554"/>
          </a:xfrm>
          <a:prstGeom prst="rect">
            <a:avLst/>
          </a:prstGeom>
          <a:noFill/>
        </p:spPr>
        <p:txBody>
          <a:bodyPr wrap="square" rtlCol="0">
            <a:spAutoFit/>
          </a:bodyPr>
          <a:lstStyle/>
          <a:p>
            <a:r>
              <a:rPr lang="en-US" sz="1600" dirty="0"/>
              <a:t> </a:t>
            </a:r>
          </a:p>
        </p:txBody>
      </p:sp>
      <p:sp>
        <p:nvSpPr>
          <p:cNvPr id="188" name="TextBox 187"/>
          <p:cNvSpPr txBox="1"/>
          <p:nvPr/>
        </p:nvSpPr>
        <p:spPr>
          <a:xfrm>
            <a:off x="5257800" y="4343400"/>
            <a:ext cx="2819400" cy="369332"/>
          </a:xfrm>
          <a:prstGeom prst="rect">
            <a:avLst/>
          </a:prstGeom>
          <a:noFill/>
        </p:spPr>
        <p:txBody>
          <a:bodyPr wrap="square" rtlCol="0">
            <a:spAutoFit/>
          </a:bodyPr>
          <a:lstStyle/>
          <a:p>
            <a:r>
              <a:rPr lang="en-US" dirty="0"/>
              <a:t> </a:t>
            </a:r>
          </a:p>
        </p:txBody>
      </p:sp>
      <p:cxnSp>
        <p:nvCxnSpPr>
          <p:cNvPr id="43" name="Straight Connector 42"/>
          <p:cNvCxnSpPr/>
          <p:nvPr/>
        </p:nvCxnSpPr>
        <p:spPr>
          <a:xfrm rot="5400000">
            <a:off x="1981200" y="2514600"/>
            <a:ext cx="2209800" cy="228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276600" y="3124200"/>
            <a:ext cx="1254099" cy="646331"/>
          </a:xfrm>
          <a:prstGeom prst="rect">
            <a:avLst/>
          </a:prstGeom>
          <a:noFill/>
        </p:spPr>
        <p:txBody>
          <a:bodyPr wrap="square" rtlCol="0">
            <a:spAutoFit/>
          </a:bodyPr>
          <a:lstStyle/>
          <a:p>
            <a:r>
              <a:rPr lang="en-US" dirty="0"/>
              <a:t>Chapters</a:t>
            </a:r>
          </a:p>
          <a:p>
            <a:r>
              <a:rPr lang="en-US" dirty="0"/>
              <a:t>  3:6 – </a:t>
            </a:r>
            <a:r>
              <a:rPr lang="en-US" sz="1600" dirty="0"/>
              <a:t>5:1</a:t>
            </a:r>
          </a:p>
        </p:txBody>
      </p:sp>
      <p:sp>
        <p:nvSpPr>
          <p:cNvPr id="45" name="TextBox 44"/>
          <p:cNvSpPr txBox="1"/>
          <p:nvPr/>
        </p:nvSpPr>
        <p:spPr>
          <a:xfrm>
            <a:off x="1600200" y="1752600"/>
            <a:ext cx="1600200" cy="646331"/>
          </a:xfrm>
          <a:prstGeom prst="rect">
            <a:avLst/>
          </a:prstGeom>
          <a:noFill/>
        </p:spPr>
        <p:txBody>
          <a:bodyPr wrap="square" rtlCol="0">
            <a:spAutoFit/>
          </a:bodyPr>
          <a:lstStyle/>
          <a:p>
            <a:r>
              <a:rPr lang="en-US" dirty="0">
                <a:latin typeface="Arial Black" pitchFamily="34" charset="0"/>
              </a:rPr>
              <a:t>    The Courtship</a:t>
            </a:r>
          </a:p>
        </p:txBody>
      </p:sp>
      <p:cxnSp>
        <p:nvCxnSpPr>
          <p:cNvPr id="69" name="Straight Connector 68"/>
          <p:cNvCxnSpPr/>
          <p:nvPr/>
        </p:nvCxnSpPr>
        <p:spPr>
          <a:xfrm rot="5400000">
            <a:off x="3771900" y="4457700"/>
            <a:ext cx="14478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2209800" y="4419600"/>
            <a:ext cx="1524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3124200" y="1752600"/>
            <a:ext cx="1562965" cy="646331"/>
          </a:xfrm>
          <a:prstGeom prst="rect">
            <a:avLst/>
          </a:prstGeom>
          <a:noFill/>
        </p:spPr>
        <p:txBody>
          <a:bodyPr wrap="square" rtlCol="0">
            <a:spAutoFit/>
          </a:bodyPr>
          <a:lstStyle/>
          <a:p>
            <a:r>
              <a:rPr lang="en-US" dirty="0">
                <a:latin typeface="Arial Black" pitchFamily="34" charset="0"/>
              </a:rPr>
              <a:t>      The </a:t>
            </a:r>
          </a:p>
          <a:p>
            <a:r>
              <a:rPr lang="en-US" dirty="0">
                <a:latin typeface="Arial Black" pitchFamily="34" charset="0"/>
              </a:rPr>
              <a:t>  Wedding</a:t>
            </a:r>
          </a:p>
        </p:txBody>
      </p:sp>
      <p:sp>
        <p:nvSpPr>
          <p:cNvPr id="124" name="TextBox 123"/>
          <p:cNvSpPr txBox="1"/>
          <p:nvPr/>
        </p:nvSpPr>
        <p:spPr>
          <a:xfrm>
            <a:off x="5029200" y="1752600"/>
            <a:ext cx="3659987" cy="369332"/>
          </a:xfrm>
          <a:prstGeom prst="rect">
            <a:avLst/>
          </a:prstGeom>
          <a:noFill/>
        </p:spPr>
        <p:txBody>
          <a:bodyPr wrap="square" rtlCol="0">
            <a:spAutoFit/>
          </a:bodyPr>
          <a:lstStyle/>
          <a:p>
            <a:r>
              <a:rPr lang="en-US" dirty="0">
                <a:latin typeface="Arial Black" pitchFamily="34" charset="0"/>
              </a:rPr>
              <a:t>The Maturing Message</a:t>
            </a:r>
          </a:p>
        </p:txBody>
      </p:sp>
      <p:cxnSp>
        <p:nvCxnSpPr>
          <p:cNvPr id="135" name="Straight Connector 134"/>
          <p:cNvCxnSpPr/>
          <p:nvPr/>
        </p:nvCxnSpPr>
        <p:spPr>
          <a:xfrm rot="5400000">
            <a:off x="6248400" y="4495800"/>
            <a:ext cx="1371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4914900" y="4457700"/>
            <a:ext cx="14478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228600" y="4267200"/>
            <a:ext cx="1219200" cy="338554"/>
          </a:xfrm>
          <a:prstGeom prst="rect">
            <a:avLst/>
          </a:prstGeom>
          <a:noFill/>
        </p:spPr>
        <p:txBody>
          <a:bodyPr wrap="square" rtlCol="0">
            <a:spAutoFit/>
          </a:bodyPr>
          <a:lstStyle/>
          <a:p>
            <a:r>
              <a:rPr lang="en-US" sz="1600" dirty="0"/>
              <a:t>   Emphasis</a:t>
            </a:r>
          </a:p>
        </p:txBody>
      </p:sp>
      <p:sp>
        <p:nvSpPr>
          <p:cNvPr id="138" name="TextBox 137"/>
          <p:cNvSpPr txBox="1"/>
          <p:nvPr/>
        </p:nvSpPr>
        <p:spPr>
          <a:xfrm>
            <a:off x="228600" y="5257800"/>
            <a:ext cx="1182593" cy="338554"/>
          </a:xfrm>
          <a:prstGeom prst="rect">
            <a:avLst/>
          </a:prstGeom>
          <a:noFill/>
        </p:spPr>
        <p:txBody>
          <a:bodyPr wrap="square" rtlCol="0">
            <a:spAutoFit/>
          </a:bodyPr>
          <a:lstStyle/>
          <a:p>
            <a:r>
              <a:rPr lang="en-US" sz="1600" dirty="0"/>
              <a:t>   Key Verse</a:t>
            </a:r>
          </a:p>
        </p:txBody>
      </p:sp>
      <p:sp>
        <p:nvSpPr>
          <p:cNvPr id="139" name="TextBox 138"/>
          <p:cNvSpPr txBox="1"/>
          <p:nvPr/>
        </p:nvSpPr>
        <p:spPr>
          <a:xfrm>
            <a:off x="457200" y="5715000"/>
            <a:ext cx="990600" cy="338554"/>
          </a:xfrm>
          <a:prstGeom prst="rect">
            <a:avLst/>
          </a:prstGeom>
          <a:noFill/>
        </p:spPr>
        <p:txBody>
          <a:bodyPr wrap="square" rtlCol="0">
            <a:spAutoFit/>
          </a:bodyPr>
          <a:lstStyle/>
          <a:p>
            <a:r>
              <a:rPr lang="en-US" sz="1600" dirty="0"/>
              <a:t>   Theme</a:t>
            </a:r>
          </a:p>
        </p:txBody>
      </p:sp>
      <p:sp>
        <p:nvSpPr>
          <p:cNvPr id="140" name="TextBox 139"/>
          <p:cNvSpPr txBox="1"/>
          <p:nvPr/>
        </p:nvSpPr>
        <p:spPr>
          <a:xfrm>
            <a:off x="0" y="6019800"/>
            <a:ext cx="1676400" cy="584775"/>
          </a:xfrm>
          <a:prstGeom prst="rect">
            <a:avLst/>
          </a:prstGeom>
          <a:noFill/>
        </p:spPr>
        <p:txBody>
          <a:bodyPr wrap="square" rtlCol="0">
            <a:spAutoFit/>
          </a:bodyPr>
          <a:lstStyle/>
          <a:p>
            <a:r>
              <a:rPr lang="en-US" sz="1600" dirty="0"/>
              <a:t>Christ in Song</a:t>
            </a:r>
          </a:p>
          <a:p>
            <a:r>
              <a:rPr lang="en-US" sz="1600" dirty="0"/>
              <a:t>  of Solomon</a:t>
            </a:r>
          </a:p>
        </p:txBody>
      </p:sp>
      <p:sp>
        <p:nvSpPr>
          <p:cNvPr id="149" name="TextBox 148"/>
          <p:cNvSpPr txBox="1"/>
          <p:nvPr/>
        </p:nvSpPr>
        <p:spPr>
          <a:xfrm>
            <a:off x="1371600" y="3886200"/>
            <a:ext cx="1637846" cy="523220"/>
          </a:xfrm>
          <a:prstGeom prst="rect">
            <a:avLst/>
          </a:prstGeom>
          <a:noFill/>
        </p:spPr>
        <p:txBody>
          <a:bodyPr wrap="square" rtlCol="0">
            <a:spAutoFit/>
          </a:bodyPr>
          <a:lstStyle/>
          <a:p>
            <a:r>
              <a:rPr lang="en-US" sz="1400" dirty="0"/>
              <a:t>Bride muses about</a:t>
            </a:r>
          </a:p>
          <a:p>
            <a:r>
              <a:rPr lang="en-US" sz="1400" dirty="0"/>
              <a:t>     her beloved </a:t>
            </a:r>
          </a:p>
        </p:txBody>
      </p:sp>
      <p:sp>
        <p:nvSpPr>
          <p:cNvPr id="150" name="TextBox 149"/>
          <p:cNvSpPr txBox="1"/>
          <p:nvPr/>
        </p:nvSpPr>
        <p:spPr>
          <a:xfrm>
            <a:off x="3048000" y="3810000"/>
            <a:ext cx="1295400" cy="738664"/>
          </a:xfrm>
          <a:prstGeom prst="rect">
            <a:avLst/>
          </a:prstGeom>
          <a:noFill/>
        </p:spPr>
        <p:txBody>
          <a:bodyPr wrap="square" rtlCol="0">
            <a:spAutoFit/>
          </a:bodyPr>
          <a:lstStyle/>
          <a:p>
            <a:r>
              <a:rPr lang="en-US" sz="1400" dirty="0"/>
              <a:t>Groom speaks</a:t>
            </a:r>
          </a:p>
          <a:p>
            <a:r>
              <a:rPr lang="en-US" sz="1400" dirty="0"/>
              <a:t> tenderly to his                        </a:t>
            </a:r>
            <a:br>
              <a:rPr lang="en-US" sz="1400" dirty="0"/>
            </a:br>
            <a:r>
              <a:rPr lang="en-US" sz="1400" dirty="0"/>
              <a:t>         bride</a:t>
            </a:r>
          </a:p>
        </p:txBody>
      </p:sp>
      <p:sp>
        <p:nvSpPr>
          <p:cNvPr id="151" name="TextBox 150"/>
          <p:cNvSpPr txBox="1"/>
          <p:nvPr/>
        </p:nvSpPr>
        <p:spPr>
          <a:xfrm>
            <a:off x="4343400" y="3810000"/>
            <a:ext cx="1371600" cy="738664"/>
          </a:xfrm>
          <a:prstGeom prst="rect">
            <a:avLst/>
          </a:prstGeom>
          <a:noFill/>
        </p:spPr>
        <p:txBody>
          <a:bodyPr wrap="square" rtlCol="0">
            <a:spAutoFit/>
          </a:bodyPr>
          <a:lstStyle/>
          <a:p>
            <a:r>
              <a:rPr lang="en-US" sz="1400" dirty="0"/>
              <a:t>    Wife longs for   </a:t>
            </a:r>
            <a:br>
              <a:rPr lang="en-US" sz="1400" dirty="0"/>
            </a:br>
            <a:r>
              <a:rPr lang="en-US" sz="1400" dirty="0"/>
              <a:t>   &amp; describes   </a:t>
            </a:r>
            <a:br>
              <a:rPr lang="en-US" sz="1400" dirty="0"/>
            </a:br>
            <a:r>
              <a:rPr lang="en-US" sz="1400" dirty="0"/>
              <a:t>   her  husband</a:t>
            </a:r>
          </a:p>
        </p:txBody>
      </p:sp>
      <p:sp>
        <p:nvSpPr>
          <p:cNvPr id="152" name="TextBox 151"/>
          <p:cNvSpPr txBox="1"/>
          <p:nvPr/>
        </p:nvSpPr>
        <p:spPr>
          <a:xfrm>
            <a:off x="5562600" y="3810000"/>
            <a:ext cx="1465695" cy="738664"/>
          </a:xfrm>
          <a:prstGeom prst="rect">
            <a:avLst/>
          </a:prstGeom>
          <a:noFill/>
        </p:spPr>
        <p:txBody>
          <a:bodyPr wrap="square" rtlCol="0">
            <a:spAutoFit/>
          </a:bodyPr>
          <a:lstStyle/>
          <a:p>
            <a:r>
              <a:rPr lang="en-US" sz="1400" dirty="0"/>
              <a:t> Husband speaks</a:t>
            </a:r>
          </a:p>
          <a:p>
            <a:r>
              <a:rPr lang="en-US" sz="1400" dirty="0"/>
              <a:t>    of  his wife in </a:t>
            </a:r>
          </a:p>
          <a:p>
            <a:r>
              <a:rPr lang="en-US" sz="1400" dirty="0"/>
              <a:t>   intimate terms </a:t>
            </a:r>
          </a:p>
        </p:txBody>
      </p:sp>
      <p:sp>
        <p:nvSpPr>
          <p:cNvPr id="161" name="TextBox 160"/>
          <p:cNvSpPr txBox="1"/>
          <p:nvPr/>
        </p:nvSpPr>
        <p:spPr>
          <a:xfrm>
            <a:off x="6934200" y="3733800"/>
            <a:ext cx="2151780" cy="954107"/>
          </a:xfrm>
          <a:prstGeom prst="rect">
            <a:avLst/>
          </a:prstGeom>
          <a:noFill/>
        </p:spPr>
        <p:txBody>
          <a:bodyPr wrap="square" rtlCol="0">
            <a:spAutoFit/>
          </a:bodyPr>
          <a:lstStyle/>
          <a:p>
            <a:r>
              <a:rPr lang="en-US" sz="1400" dirty="0"/>
              <a:t>Both partners</a:t>
            </a:r>
          </a:p>
          <a:p>
            <a:r>
              <a:rPr lang="en-US" sz="1400" dirty="0"/>
              <a:t>      declare a </a:t>
            </a:r>
          </a:p>
          <a:p>
            <a:r>
              <a:rPr lang="en-US" sz="1400" dirty="0"/>
              <a:t>permanent seal </a:t>
            </a:r>
          </a:p>
          <a:p>
            <a:r>
              <a:rPr lang="en-US" sz="1400" dirty="0"/>
              <a:t>    on their love </a:t>
            </a:r>
          </a:p>
        </p:txBody>
      </p:sp>
      <p:sp>
        <p:nvSpPr>
          <p:cNvPr id="170" name="TextBox 169"/>
          <p:cNvSpPr txBox="1"/>
          <p:nvPr/>
        </p:nvSpPr>
        <p:spPr>
          <a:xfrm>
            <a:off x="1524000" y="4648200"/>
            <a:ext cx="1371600" cy="584775"/>
          </a:xfrm>
          <a:prstGeom prst="rect">
            <a:avLst/>
          </a:prstGeom>
          <a:noFill/>
        </p:spPr>
        <p:txBody>
          <a:bodyPr wrap="square" rtlCol="0">
            <a:spAutoFit/>
          </a:bodyPr>
          <a:lstStyle/>
          <a:p>
            <a:r>
              <a:rPr lang="en-US" sz="1600" dirty="0"/>
              <a:t> The Bride</a:t>
            </a:r>
          </a:p>
          <a:p>
            <a:r>
              <a:rPr lang="en-US" sz="1600" dirty="0"/>
              <a:t>*(“Darling”)</a:t>
            </a:r>
            <a:r>
              <a:rPr lang="en-US" sz="900" dirty="0"/>
              <a:t> </a:t>
            </a:r>
          </a:p>
        </p:txBody>
      </p:sp>
      <p:sp>
        <p:nvSpPr>
          <p:cNvPr id="171" name="TextBox 170"/>
          <p:cNvSpPr txBox="1"/>
          <p:nvPr/>
        </p:nvSpPr>
        <p:spPr>
          <a:xfrm>
            <a:off x="3124200" y="4648200"/>
            <a:ext cx="1464092" cy="584775"/>
          </a:xfrm>
          <a:prstGeom prst="rect">
            <a:avLst/>
          </a:prstGeom>
          <a:noFill/>
        </p:spPr>
        <p:txBody>
          <a:bodyPr wrap="square" rtlCol="0">
            <a:spAutoFit/>
          </a:bodyPr>
          <a:lstStyle/>
          <a:p>
            <a:r>
              <a:rPr lang="en-US" sz="1600" dirty="0"/>
              <a:t>The Groom</a:t>
            </a:r>
          </a:p>
          <a:p>
            <a:r>
              <a:rPr lang="en-US" sz="1600" dirty="0"/>
              <a:t>(“Beloved”)</a:t>
            </a:r>
          </a:p>
        </p:txBody>
      </p:sp>
      <p:sp>
        <p:nvSpPr>
          <p:cNvPr id="172" name="TextBox 171"/>
          <p:cNvSpPr txBox="1"/>
          <p:nvPr/>
        </p:nvSpPr>
        <p:spPr>
          <a:xfrm>
            <a:off x="4495800" y="4648200"/>
            <a:ext cx="1396766" cy="584775"/>
          </a:xfrm>
          <a:prstGeom prst="rect">
            <a:avLst/>
          </a:prstGeom>
          <a:noFill/>
        </p:spPr>
        <p:txBody>
          <a:bodyPr wrap="square" rtlCol="0">
            <a:spAutoFit/>
          </a:bodyPr>
          <a:lstStyle/>
          <a:p>
            <a:r>
              <a:rPr lang="en-US" sz="1600" dirty="0"/>
              <a:t>     Wife</a:t>
            </a:r>
          </a:p>
          <a:p>
            <a:r>
              <a:rPr lang="en-US" sz="1600" dirty="0"/>
              <a:t>(“Darling”)</a:t>
            </a:r>
          </a:p>
        </p:txBody>
      </p:sp>
      <p:sp>
        <p:nvSpPr>
          <p:cNvPr id="173" name="TextBox 172"/>
          <p:cNvSpPr txBox="1"/>
          <p:nvPr/>
        </p:nvSpPr>
        <p:spPr>
          <a:xfrm>
            <a:off x="0" y="1752600"/>
            <a:ext cx="1752599" cy="1077218"/>
          </a:xfrm>
          <a:prstGeom prst="rect">
            <a:avLst/>
          </a:prstGeom>
          <a:noFill/>
        </p:spPr>
        <p:txBody>
          <a:bodyPr wrap="square" rtlCol="0">
            <a:spAutoFit/>
          </a:bodyPr>
          <a:lstStyle/>
          <a:p>
            <a:r>
              <a:rPr lang="en-US" sz="1400" b="1" dirty="0"/>
              <a:t>*”Darling” -10 </a:t>
            </a:r>
          </a:p>
          <a:p>
            <a:r>
              <a:rPr lang="en-US" sz="1400" b="1" dirty="0"/>
              <a:t>Times in NASV &amp; NIV. Translated</a:t>
            </a:r>
          </a:p>
          <a:p>
            <a:r>
              <a:rPr lang="en-US" sz="1400" b="1" dirty="0"/>
              <a:t>“My love “in KJV</a:t>
            </a:r>
          </a:p>
          <a:p>
            <a:endParaRPr lang="en-US" sz="800" dirty="0"/>
          </a:p>
        </p:txBody>
      </p:sp>
      <p:sp>
        <p:nvSpPr>
          <p:cNvPr id="174" name="TextBox 173"/>
          <p:cNvSpPr txBox="1"/>
          <p:nvPr/>
        </p:nvSpPr>
        <p:spPr>
          <a:xfrm>
            <a:off x="5715000" y="4648200"/>
            <a:ext cx="1329325" cy="615553"/>
          </a:xfrm>
          <a:prstGeom prst="rect">
            <a:avLst/>
          </a:prstGeom>
          <a:noFill/>
        </p:spPr>
        <p:txBody>
          <a:bodyPr wrap="square" rtlCol="0">
            <a:spAutoFit/>
          </a:bodyPr>
          <a:lstStyle/>
          <a:p>
            <a:r>
              <a:rPr lang="en-US" sz="1600" dirty="0"/>
              <a:t>   Husband</a:t>
            </a:r>
          </a:p>
          <a:p>
            <a:r>
              <a:rPr lang="en-US" sz="1600" dirty="0"/>
              <a:t>(“Beloved</a:t>
            </a:r>
            <a:r>
              <a:rPr lang="en-US" dirty="0"/>
              <a:t>”)</a:t>
            </a:r>
          </a:p>
        </p:txBody>
      </p:sp>
      <p:sp>
        <p:nvSpPr>
          <p:cNvPr id="175" name="TextBox 174"/>
          <p:cNvSpPr txBox="1"/>
          <p:nvPr/>
        </p:nvSpPr>
        <p:spPr>
          <a:xfrm>
            <a:off x="7239000" y="4724400"/>
            <a:ext cx="655949" cy="369332"/>
          </a:xfrm>
          <a:prstGeom prst="rect">
            <a:avLst/>
          </a:prstGeom>
          <a:noFill/>
        </p:spPr>
        <p:txBody>
          <a:bodyPr wrap="square" rtlCol="0">
            <a:spAutoFit/>
          </a:bodyPr>
          <a:lstStyle/>
          <a:p>
            <a:r>
              <a:rPr lang="en-US" dirty="0"/>
              <a:t>Duet</a:t>
            </a:r>
          </a:p>
        </p:txBody>
      </p:sp>
      <p:sp>
        <p:nvSpPr>
          <p:cNvPr id="176" name="TextBox 175"/>
          <p:cNvSpPr txBox="1"/>
          <p:nvPr/>
        </p:nvSpPr>
        <p:spPr>
          <a:xfrm>
            <a:off x="3657601" y="5410200"/>
            <a:ext cx="152400" cy="369332"/>
          </a:xfrm>
          <a:prstGeom prst="rect">
            <a:avLst/>
          </a:prstGeom>
          <a:noFill/>
        </p:spPr>
        <p:txBody>
          <a:bodyPr wrap="square" rtlCol="0">
            <a:spAutoFit/>
          </a:bodyPr>
          <a:lstStyle/>
          <a:p>
            <a:endParaRPr lang="en-US" dirty="0"/>
          </a:p>
        </p:txBody>
      </p:sp>
      <p:sp>
        <p:nvSpPr>
          <p:cNvPr id="177" name="Rectangle 176"/>
          <p:cNvSpPr/>
          <p:nvPr/>
        </p:nvSpPr>
        <p:spPr>
          <a:xfrm rot="10800000" flipV="1">
            <a:off x="1295400" y="5161169"/>
            <a:ext cx="7010400" cy="523220"/>
          </a:xfrm>
          <a:prstGeom prst="rect">
            <a:avLst/>
          </a:prstGeom>
        </p:spPr>
        <p:txBody>
          <a:bodyPr wrap="square">
            <a:spAutoFit/>
          </a:bodyPr>
          <a:lstStyle/>
          <a:p>
            <a:r>
              <a:rPr lang="en-US" sz="1400" dirty="0"/>
              <a:t>“Many waters cannot quench love, Nor will rivers overflow it; if a man were to give all the riches of his house for love, it would be utterly despised.”  (8:7, NASV)</a:t>
            </a:r>
          </a:p>
        </p:txBody>
      </p:sp>
      <p:sp>
        <p:nvSpPr>
          <p:cNvPr id="178" name="TextBox 177"/>
          <p:cNvSpPr txBox="1"/>
          <p:nvPr/>
        </p:nvSpPr>
        <p:spPr>
          <a:xfrm>
            <a:off x="1295400" y="5638800"/>
            <a:ext cx="7431328" cy="369332"/>
          </a:xfrm>
          <a:prstGeom prst="rect">
            <a:avLst/>
          </a:prstGeom>
          <a:noFill/>
        </p:spPr>
        <p:txBody>
          <a:bodyPr wrap="square" rtlCol="0">
            <a:spAutoFit/>
          </a:bodyPr>
          <a:lstStyle/>
          <a:p>
            <a:r>
              <a:rPr lang="en-US" dirty="0"/>
              <a:t>The joy and intimacy of love within the committed marriage relationship</a:t>
            </a:r>
          </a:p>
        </p:txBody>
      </p:sp>
      <p:sp>
        <p:nvSpPr>
          <p:cNvPr id="179" name="TextBox 178"/>
          <p:cNvSpPr txBox="1"/>
          <p:nvPr/>
        </p:nvSpPr>
        <p:spPr>
          <a:xfrm>
            <a:off x="1371600" y="6019800"/>
            <a:ext cx="7128308" cy="369332"/>
          </a:xfrm>
          <a:prstGeom prst="rect">
            <a:avLst/>
          </a:prstGeom>
          <a:noFill/>
        </p:spPr>
        <p:txBody>
          <a:bodyPr wrap="square" rtlCol="0">
            <a:spAutoFit/>
          </a:bodyPr>
          <a:lstStyle/>
          <a:p>
            <a:r>
              <a:rPr lang="en-US" dirty="0"/>
              <a:t>      Foreshadows the bridegroom relationship of Christ with His church</a:t>
            </a:r>
          </a:p>
        </p:txBody>
      </p:sp>
      <p:sp>
        <p:nvSpPr>
          <p:cNvPr id="4" name="TextBox 3">
            <a:extLst>
              <a:ext uri="{FF2B5EF4-FFF2-40B4-BE49-F238E27FC236}">
                <a16:creationId xmlns:a16="http://schemas.microsoft.com/office/drawing/2014/main" id="{3BC10D48-A473-7B43-A699-5BE7391554B5}"/>
              </a:ext>
            </a:extLst>
          </p:cNvPr>
          <p:cNvSpPr txBox="1"/>
          <p:nvPr/>
        </p:nvSpPr>
        <p:spPr>
          <a:xfrm>
            <a:off x="361950" y="479911"/>
            <a:ext cx="2019300" cy="400110"/>
          </a:xfrm>
          <a:prstGeom prst="rect">
            <a:avLst/>
          </a:prstGeom>
          <a:solidFill>
            <a:schemeClr val="accent1"/>
          </a:solidFill>
          <a:ln>
            <a:solidFill>
              <a:schemeClr val="accent1"/>
            </a:solidFill>
          </a:ln>
        </p:spPr>
        <p:txBody>
          <a:bodyPr wrap="square" rtlCol="0">
            <a:spAutoFit/>
          </a:bodyPr>
          <a:lstStyle/>
          <a:p>
            <a:r>
              <a:rPr lang="en-US" sz="2000" b="1" dirty="0"/>
              <a:t>960 and 931 B</a:t>
            </a:r>
            <a:r>
              <a:rPr lang="en-US" b="1" dirty="0"/>
              <a:t>.C</a:t>
            </a:r>
            <a:r>
              <a:rPr lang="en-US" dirty="0"/>
              <a:t>.</a:t>
            </a:r>
          </a:p>
        </p:txBody>
      </p:sp>
    </p:spTree>
    <p:extLst>
      <p:ext uri="{BB962C8B-B14F-4D97-AF65-F5344CB8AC3E}">
        <p14:creationId xmlns:p14="http://schemas.microsoft.com/office/powerpoint/2010/main" val="839973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Symphony of the Scriptures</a:t>
            </a:r>
          </a:p>
        </p:txBody>
      </p:sp>
      <p:sp>
        <p:nvSpPr>
          <p:cNvPr id="3" name="Subtitle 2"/>
          <p:cNvSpPr>
            <a:spLocks noGrp="1"/>
          </p:cNvSpPr>
          <p:nvPr>
            <p:ph type="subTitle" idx="1"/>
          </p:nvPr>
        </p:nvSpPr>
        <p:spPr/>
        <p:txBody>
          <a:bodyPr>
            <a:normAutofit/>
          </a:bodyPr>
          <a:lstStyle/>
          <a:p>
            <a:r>
              <a:rPr lang="en-US" sz="3200" dirty="0"/>
              <a:t>The Prophets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Song of Solomon</a:t>
            </a:r>
          </a:p>
        </p:txBody>
      </p:sp>
      <p:sp>
        <p:nvSpPr>
          <p:cNvPr id="3" name="Content Placeholder 2"/>
          <p:cNvSpPr>
            <a:spLocks noGrp="1"/>
          </p:cNvSpPr>
          <p:nvPr>
            <p:ph idx="1"/>
          </p:nvPr>
        </p:nvSpPr>
        <p:spPr>
          <a:xfrm>
            <a:off x="762000" y="1447800"/>
            <a:ext cx="8229600" cy="5082809"/>
          </a:xfrm>
        </p:spPr>
        <p:txBody>
          <a:bodyPr/>
          <a:lstStyle/>
          <a:p>
            <a:pPr>
              <a:buNone/>
            </a:pPr>
            <a:r>
              <a:rPr lang="en-US" dirty="0"/>
              <a:t>	    </a:t>
            </a:r>
            <a:r>
              <a:rPr lang="en-US" sz="2400" b="1" dirty="0"/>
              <a:t> </a:t>
            </a:r>
            <a:endParaRPr lang="en-US" sz="1800" b="1" dirty="0"/>
          </a:p>
        </p:txBody>
      </p:sp>
      <p:sp>
        <p:nvSpPr>
          <p:cNvPr id="133" name="Footer Placeholder 132"/>
          <p:cNvSpPr>
            <a:spLocks noGrp="1"/>
          </p:cNvSpPr>
          <p:nvPr>
            <p:ph type="ftr" sz="quarter" idx="11"/>
          </p:nvPr>
        </p:nvSpPr>
        <p:spPr/>
        <p:txBody>
          <a:bodyPr/>
          <a:lstStyle/>
          <a:p>
            <a:r>
              <a:rPr lang="en-US" sz="1050" dirty="0"/>
              <a:t>                                     From God's Masterwork - Swindoll</a:t>
            </a:r>
          </a:p>
        </p:txBody>
      </p:sp>
      <p:cxnSp>
        <p:nvCxnSpPr>
          <p:cNvPr id="5" name="Straight Connector 4"/>
          <p:cNvCxnSpPr/>
          <p:nvPr/>
        </p:nvCxnSpPr>
        <p:spPr>
          <a:xfrm rot="5400000">
            <a:off x="152400" y="2590800"/>
            <a:ext cx="25146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124700" y="2705100"/>
            <a:ext cx="2514600" cy="1524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5400" y="3733800"/>
            <a:ext cx="7010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8100" y="5219700"/>
            <a:ext cx="2514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934200" y="5105400"/>
            <a:ext cx="27432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295400" y="6477000"/>
            <a:ext cx="70104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4648200"/>
            <a:ext cx="8305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0" y="51816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0" y="56388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0" y="60198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47800" y="3505200"/>
            <a:ext cx="1447800" cy="400110"/>
          </a:xfrm>
          <a:prstGeom prst="rect">
            <a:avLst/>
          </a:prstGeom>
          <a:noFill/>
        </p:spPr>
        <p:txBody>
          <a:bodyPr wrap="square" rtlCol="0">
            <a:spAutoFit/>
          </a:bodyPr>
          <a:lstStyle/>
          <a:p>
            <a:r>
              <a:rPr lang="en-US" sz="2000" b="1" dirty="0"/>
              <a:t> </a:t>
            </a:r>
          </a:p>
        </p:txBody>
      </p:sp>
      <p:sp>
        <p:nvSpPr>
          <p:cNvPr id="77" name="TextBox 76"/>
          <p:cNvSpPr txBox="1"/>
          <p:nvPr/>
        </p:nvSpPr>
        <p:spPr>
          <a:xfrm>
            <a:off x="6477000" y="3429000"/>
            <a:ext cx="1371600" cy="369332"/>
          </a:xfrm>
          <a:prstGeom prst="rect">
            <a:avLst/>
          </a:prstGeom>
          <a:noFill/>
        </p:spPr>
        <p:txBody>
          <a:bodyPr wrap="square" rtlCol="0">
            <a:spAutoFit/>
          </a:bodyPr>
          <a:lstStyle/>
          <a:p>
            <a:r>
              <a:rPr lang="en-US" b="1" dirty="0"/>
              <a:t> </a:t>
            </a:r>
          </a:p>
        </p:txBody>
      </p:sp>
      <p:sp>
        <p:nvSpPr>
          <p:cNvPr id="84" name="TextBox 83"/>
          <p:cNvSpPr txBox="1"/>
          <p:nvPr/>
        </p:nvSpPr>
        <p:spPr>
          <a:xfrm>
            <a:off x="1219200" y="4038600"/>
            <a:ext cx="2438400" cy="369332"/>
          </a:xfrm>
          <a:prstGeom prst="rect">
            <a:avLst/>
          </a:prstGeom>
          <a:noFill/>
        </p:spPr>
        <p:txBody>
          <a:bodyPr wrap="square" rtlCol="0">
            <a:spAutoFit/>
          </a:bodyPr>
          <a:lstStyle/>
          <a:p>
            <a:r>
              <a:rPr lang="en-US" b="1" dirty="0"/>
              <a:t>    </a:t>
            </a:r>
          </a:p>
        </p:txBody>
      </p:sp>
      <p:sp>
        <p:nvSpPr>
          <p:cNvPr id="85" name="TextBox 84"/>
          <p:cNvSpPr txBox="1"/>
          <p:nvPr/>
        </p:nvSpPr>
        <p:spPr>
          <a:xfrm>
            <a:off x="3352800" y="4648200"/>
            <a:ext cx="2362200" cy="381000"/>
          </a:xfrm>
          <a:prstGeom prst="rect">
            <a:avLst/>
          </a:prstGeom>
          <a:noFill/>
        </p:spPr>
        <p:txBody>
          <a:bodyPr wrap="square" rtlCol="0">
            <a:spAutoFit/>
          </a:bodyPr>
          <a:lstStyle/>
          <a:p>
            <a:pPr algn="ctr"/>
            <a:r>
              <a:rPr lang="en-US" b="1" dirty="0"/>
              <a:t> </a:t>
            </a:r>
          </a:p>
        </p:txBody>
      </p:sp>
      <p:sp>
        <p:nvSpPr>
          <p:cNvPr id="86" name="TextBox 85"/>
          <p:cNvSpPr txBox="1"/>
          <p:nvPr/>
        </p:nvSpPr>
        <p:spPr>
          <a:xfrm>
            <a:off x="3276600" y="5105400"/>
            <a:ext cx="2590800" cy="369332"/>
          </a:xfrm>
          <a:prstGeom prst="rect">
            <a:avLst/>
          </a:prstGeom>
          <a:noFill/>
        </p:spPr>
        <p:txBody>
          <a:bodyPr wrap="square" rtlCol="0">
            <a:spAutoFit/>
          </a:bodyPr>
          <a:lstStyle/>
          <a:p>
            <a:pPr algn="ctr"/>
            <a:r>
              <a:rPr lang="en-US" b="1" dirty="0"/>
              <a:t>  </a:t>
            </a:r>
          </a:p>
        </p:txBody>
      </p:sp>
      <p:sp>
        <p:nvSpPr>
          <p:cNvPr id="96" name="TextBox 95"/>
          <p:cNvSpPr txBox="1"/>
          <p:nvPr/>
        </p:nvSpPr>
        <p:spPr>
          <a:xfrm>
            <a:off x="-228600" y="4800600"/>
            <a:ext cx="1981200" cy="338554"/>
          </a:xfrm>
          <a:prstGeom prst="rect">
            <a:avLst/>
          </a:prstGeom>
          <a:noFill/>
        </p:spPr>
        <p:txBody>
          <a:bodyPr wrap="square" rtlCol="0">
            <a:spAutoFit/>
          </a:bodyPr>
          <a:lstStyle/>
          <a:p>
            <a:r>
              <a:rPr lang="en-US" sz="1400" b="1" i="1" dirty="0"/>
              <a:t>      </a:t>
            </a:r>
            <a:r>
              <a:rPr lang="en-US" sz="1600" dirty="0"/>
              <a:t>Chief Speaker</a:t>
            </a:r>
          </a:p>
        </p:txBody>
      </p:sp>
      <p:sp>
        <p:nvSpPr>
          <p:cNvPr id="99" name="TextBox 98"/>
          <p:cNvSpPr txBox="1"/>
          <p:nvPr/>
        </p:nvSpPr>
        <p:spPr>
          <a:xfrm>
            <a:off x="-228600" y="5029200"/>
            <a:ext cx="1676400" cy="307777"/>
          </a:xfrm>
          <a:prstGeom prst="rect">
            <a:avLst/>
          </a:prstGeom>
          <a:noFill/>
        </p:spPr>
        <p:txBody>
          <a:bodyPr wrap="square" rtlCol="0">
            <a:spAutoFit/>
          </a:bodyPr>
          <a:lstStyle/>
          <a:p>
            <a:r>
              <a:rPr lang="en-US" sz="1400" b="1" i="1" dirty="0"/>
              <a:t>       </a:t>
            </a:r>
          </a:p>
        </p:txBody>
      </p:sp>
      <p:sp>
        <p:nvSpPr>
          <p:cNvPr id="100" name="TextBox 99"/>
          <p:cNvSpPr txBox="1"/>
          <p:nvPr/>
        </p:nvSpPr>
        <p:spPr>
          <a:xfrm>
            <a:off x="0" y="5410200"/>
            <a:ext cx="1600200" cy="307777"/>
          </a:xfrm>
          <a:prstGeom prst="rect">
            <a:avLst/>
          </a:prstGeom>
          <a:noFill/>
        </p:spPr>
        <p:txBody>
          <a:bodyPr wrap="square" rtlCol="0">
            <a:spAutoFit/>
          </a:bodyPr>
          <a:lstStyle/>
          <a:p>
            <a:r>
              <a:rPr lang="en-US" sz="1400" b="1" i="1" dirty="0"/>
              <a:t> </a:t>
            </a:r>
          </a:p>
        </p:txBody>
      </p:sp>
      <p:sp>
        <p:nvSpPr>
          <p:cNvPr id="56" name="TextBox 55"/>
          <p:cNvSpPr txBox="1"/>
          <p:nvPr/>
        </p:nvSpPr>
        <p:spPr>
          <a:xfrm>
            <a:off x="1447800" y="1447800"/>
            <a:ext cx="2286000" cy="646331"/>
          </a:xfrm>
          <a:prstGeom prst="rect">
            <a:avLst/>
          </a:prstGeom>
          <a:noFill/>
        </p:spPr>
        <p:txBody>
          <a:bodyPr wrap="square" rtlCol="0">
            <a:spAutoFit/>
          </a:bodyPr>
          <a:lstStyle/>
          <a:p>
            <a:r>
              <a:rPr lang="en-US" dirty="0"/>
              <a:t>    </a:t>
            </a:r>
            <a:r>
              <a:rPr lang="en-US" b="1" dirty="0"/>
              <a:t> </a:t>
            </a:r>
          </a:p>
          <a:p>
            <a:r>
              <a:rPr lang="en-US" b="1" dirty="0"/>
              <a:t>             </a:t>
            </a:r>
            <a:endParaRPr lang="en-US" dirty="0"/>
          </a:p>
        </p:txBody>
      </p:sp>
      <p:sp>
        <p:nvSpPr>
          <p:cNvPr id="83" name="TextBox 82"/>
          <p:cNvSpPr txBox="1"/>
          <p:nvPr/>
        </p:nvSpPr>
        <p:spPr>
          <a:xfrm rot="10800000" flipV="1">
            <a:off x="0" y="5898921"/>
            <a:ext cx="1219200" cy="307777"/>
          </a:xfrm>
          <a:prstGeom prst="rect">
            <a:avLst/>
          </a:prstGeom>
          <a:noFill/>
        </p:spPr>
        <p:txBody>
          <a:bodyPr wrap="square" rtlCol="0">
            <a:spAutoFit/>
          </a:bodyPr>
          <a:lstStyle/>
          <a:p>
            <a:r>
              <a:rPr lang="en-US" sz="1400" b="1" i="1" dirty="0"/>
              <a:t>  </a:t>
            </a:r>
          </a:p>
        </p:txBody>
      </p:sp>
      <p:sp>
        <p:nvSpPr>
          <p:cNvPr id="110" name="TextBox 109"/>
          <p:cNvSpPr txBox="1"/>
          <p:nvPr/>
        </p:nvSpPr>
        <p:spPr>
          <a:xfrm>
            <a:off x="1524000" y="3505200"/>
            <a:ext cx="1305165" cy="307777"/>
          </a:xfrm>
          <a:prstGeom prst="rect">
            <a:avLst/>
          </a:prstGeom>
          <a:noFill/>
        </p:spPr>
        <p:txBody>
          <a:bodyPr wrap="square" rtlCol="0">
            <a:spAutoFit/>
          </a:bodyPr>
          <a:lstStyle/>
          <a:p>
            <a:r>
              <a:rPr lang="en-US" sz="1400" dirty="0"/>
              <a:t>  </a:t>
            </a:r>
          </a:p>
        </p:txBody>
      </p:sp>
      <p:cxnSp>
        <p:nvCxnSpPr>
          <p:cNvPr id="64" name="Straight Connector 63"/>
          <p:cNvCxnSpPr/>
          <p:nvPr/>
        </p:nvCxnSpPr>
        <p:spPr>
          <a:xfrm rot="5400000">
            <a:off x="3505200" y="2514600"/>
            <a:ext cx="2209800" cy="228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0" y="4648200"/>
            <a:ext cx="1676400" cy="338554"/>
          </a:xfrm>
          <a:prstGeom prst="rect">
            <a:avLst/>
          </a:prstGeom>
          <a:noFill/>
        </p:spPr>
        <p:txBody>
          <a:bodyPr wrap="square" rtlCol="0">
            <a:spAutoFit/>
          </a:bodyPr>
          <a:lstStyle/>
          <a:p>
            <a:r>
              <a:rPr lang="en-US" sz="1600" b="1" i="1" dirty="0"/>
              <a:t>    </a:t>
            </a:r>
            <a:endParaRPr lang="en-US" b="1" i="1" dirty="0"/>
          </a:p>
        </p:txBody>
      </p:sp>
      <p:sp>
        <p:nvSpPr>
          <p:cNvPr id="115" name="TextBox 114"/>
          <p:cNvSpPr txBox="1"/>
          <p:nvPr/>
        </p:nvSpPr>
        <p:spPr>
          <a:xfrm>
            <a:off x="1523999" y="3124200"/>
            <a:ext cx="1219201" cy="646331"/>
          </a:xfrm>
          <a:prstGeom prst="rect">
            <a:avLst/>
          </a:prstGeom>
          <a:noFill/>
        </p:spPr>
        <p:txBody>
          <a:bodyPr wrap="square" rtlCol="0">
            <a:spAutoFit/>
          </a:bodyPr>
          <a:lstStyle/>
          <a:p>
            <a:r>
              <a:rPr lang="en-US" dirty="0"/>
              <a:t>    Chapters</a:t>
            </a:r>
          </a:p>
          <a:p>
            <a:r>
              <a:rPr lang="en-US" dirty="0"/>
              <a:t>      1:1 - 3:5</a:t>
            </a:r>
          </a:p>
        </p:txBody>
      </p:sp>
      <p:sp>
        <p:nvSpPr>
          <p:cNvPr id="118" name="TextBox 117"/>
          <p:cNvSpPr txBox="1"/>
          <p:nvPr/>
        </p:nvSpPr>
        <p:spPr>
          <a:xfrm>
            <a:off x="5410200" y="3048000"/>
            <a:ext cx="2057400" cy="646331"/>
          </a:xfrm>
          <a:prstGeom prst="rect">
            <a:avLst/>
          </a:prstGeom>
          <a:noFill/>
        </p:spPr>
        <p:txBody>
          <a:bodyPr wrap="square" rtlCol="0">
            <a:spAutoFit/>
          </a:bodyPr>
          <a:lstStyle/>
          <a:p>
            <a:r>
              <a:rPr lang="en-US" sz="1600" dirty="0"/>
              <a:t>         </a:t>
            </a:r>
            <a:r>
              <a:rPr lang="en-US" dirty="0"/>
              <a:t>Chapters</a:t>
            </a:r>
          </a:p>
          <a:p>
            <a:r>
              <a:rPr lang="en-US" dirty="0"/>
              <a:t>         5:2 – 8:14</a:t>
            </a:r>
          </a:p>
        </p:txBody>
      </p:sp>
      <p:sp>
        <p:nvSpPr>
          <p:cNvPr id="132" name="TextBox 131"/>
          <p:cNvSpPr txBox="1"/>
          <p:nvPr/>
        </p:nvSpPr>
        <p:spPr>
          <a:xfrm>
            <a:off x="1676400" y="4038600"/>
            <a:ext cx="2514600" cy="369332"/>
          </a:xfrm>
          <a:prstGeom prst="rect">
            <a:avLst/>
          </a:prstGeom>
          <a:noFill/>
        </p:spPr>
        <p:txBody>
          <a:bodyPr wrap="square" rtlCol="0">
            <a:spAutoFit/>
          </a:bodyPr>
          <a:lstStyle/>
          <a:p>
            <a:r>
              <a:rPr lang="en-US" dirty="0"/>
              <a:t>           </a:t>
            </a:r>
          </a:p>
        </p:txBody>
      </p:sp>
      <p:sp>
        <p:nvSpPr>
          <p:cNvPr id="144" name="TextBox 143"/>
          <p:cNvSpPr txBox="1"/>
          <p:nvPr/>
        </p:nvSpPr>
        <p:spPr>
          <a:xfrm>
            <a:off x="5486400" y="4038600"/>
            <a:ext cx="2362200" cy="369332"/>
          </a:xfrm>
          <a:prstGeom prst="rect">
            <a:avLst/>
          </a:prstGeom>
          <a:noFill/>
        </p:spPr>
        <p:txBody>
          <a:bodyPr wrap="square" rtlCol="0">
            <a:spAutoFit/>
          </a:bodyPr>
          <a:lstStyle/>
          <a:p>
            <a:r>
              <a:rPr lang="en-US" dirty="0"/>
              <a:t>       </a:t>
            </a:r>
          </a:p>
        </p:txBody>
      </p:sp>
      <p:sp>
        <p:nvSpPr>
          <p:cNvPr id="145" name="TextBox 144"/>
          <p:cNvSpPr txBox="1"/>
          <p:nvPr/>
        </p:nvSpPr>
        <p:spPr>
          <a:xfrm>
            <a:off x="1600200" y="1524000"/>
            <a:ext cx="3505200" cy="369332"/>
          </a:xfrm>
          <a:prstGeom prst="rect">
            <a:avLst/>
          </a:prstGeom>
          <a:noFill/>
        </p:spPr>
        <p:txBody>
          <a:bodyPr wrap="square" rtlCol="0">
            <a:spAutoFit/>
          </a:bodyPr>
          <a:lstStyle/>
          <a:p>
            <a:r>
              <a:rPr lang="en-US" b="1" dirty="0"/>
              <a:t>                        </a:t>
            </a:r>
            <a:endParaRPr lang="en-US" b="1" i="1" dirty="0"/>
          </a:p>
        </p:txBody>
      </p:sp>
      <p:sp>
        <p:nvSpPr>
          <p:cNvPr id="146" name="TextBox 145"/>
          <p:cNvSpPr txBox="1"/>
          <p:nvPr/>
        </p:nvSpPr>
        <p:spPr>
          <a:xfrm>
            <a:off x="5562600" y="1524000"/>
            <a:ext cx="2286000" cy="369332"/>
          </a:xfrm>
          <a:prstGeom prst="rect">
            <a:avLst/>
          </a:prstGeom>
          <a:noFill/>
        </p:spPr>
        <p:txBody>
          <a:bodyPr wrap="square" rtlCol="0">
            <a:spAutoFit/>
          </a:bodyPr>
          <a:lstStyle/>
          <a:p>
            <a:r>
              <a:rPr lang="en-US" b="1" i="1" dirty="0"/>
              <a:t>         </a:t>
            </a:r>
          </a:p>
        </p:txBody>
      </p:sp>
      <p:sp>
        <p:nvSpPr>
          <p:cNvPr id="147" name="TextBox 146"/>
          <p:cNvSpPr txBox="1"/>
          <p:nvPr/>
        </p:nvSpPr>
        <p:spPr>
          <a:xfrm rot="294979">
            <a:off x="990600" y="1981200"/>
            <a:ext cx="461665" cy="1436132"/>
          </a:xfrm>
          <a:prstGeom prst="rect">
            <a:avLst/>
          </a:prstGeom>
          <a:noFill/>
        </p:spPr>
        <p:txBody>
          <a:bodyPr vert="vert270" wrap="square" rtlCol="0">
            <a:spAutoFit/>
          </a:bodyPr>
          <a:lstStyle/>
          <a:p>
            <a:r>
              <a:rPr lang="en-US" dirty="0"/>
              <a:t> </a:t>
            </a:r>
          </a:p>
        </p:txBody>
      </p:sp>
      <p:sp>
        <p:nvSpPr>
          <p:cNvPr id="153" name="TextBox 152"/>
          <p:cNvSpPr txBox="1"/>
          <p:nvPr/>
        </p:nvSpPr>
        <p:spPr>
          <a:xfrm>
            <a:off x="5334000" y="2057400"/>
            <a:ext cx="1066800" cy="338554"/>
          </a:xfrm>
          <a:prstGeom prst="rect">
            <a:avLst/>
          </a:prstGeom>
          <a:noFill/>
        </p:spPr>
        <p:txBody>
          <a:bodyPr wrap="square" rtlCol="0">
            <a:spAutoFit/>
          </a:bodyPr>
          <a:lstStyle/>
          <a:p>
            <a:r>
              <a:rPr lang="en-US" sz="1600" dirty="0"/>
              <a:t> </a:t>
            </a:r>
          </a:p>
        </p:txBody>
      </p:sp>
      <p:sp>
        <p:nvSpPr>
          <p:cNvPr id="155" name="TextBox 154"/>
          <p:cNvSpPr txBox="1"/>
          <p:nvPr/>
        </p:nvSpPr>
        <p:spPr>
          <a:xfrm>
            <a:off x="6629400" y="2057400"/>
            <a:ext cx="1600200" cy="338554"/>
          </a:xfrm>
          <a:prstGeom prst="rect">
            <a:avLst/>
          </a:prstGeom>
          <a:noFill/>
        </p:spPr>
        <p:txBody>
          <a:bodyPr wrap="square" rtlCol="0">
            <a:spAutoFit/>
          </a:bodyPr>
          <a:lstStyle/>
          <a:p>
            <a:r>
              <a:rPr lang="en-US" sz="1600" dirty="0"/>
              <a:t> </a:t>
            </a:r>
          </a:p>
        </p:txBody>
      </p:sp>
      <p:sp>
        <p:nvSpPr>
          <p:cNvPr id="188" name="TextBox 187"/>
          <p:cNvSpPr txBox="1"/>
          <p:nvPr/>
        </p:nvSpPr>
        <p:spPr>
          <a:xfrm>
            <a:off x="5257800" y="4343400"/>
            <a:ext cx="2819400" cy="369332"/>
          </a:xfrm>
          <a:prstGeom prst="rect">
            <a:avLst/>
          </a:prstGeom>
          <a:noFill/>
        </p:spPr>
        <p:txBody>
          <a:bodyPr wrap="square" rtlCol="0">
            <a:spAutoFit/>
          </a:bodyPr>
          <a:lstStyle/>
          <a:p>
            <a:r>
              <a:rPr lang="en-US" dirty="0"/>
              <a:t> </a:t>
            </a:r>
          </a:p>
        </p:txBody>
      </p:sp>
      <p:cxnSp>
        <p:nvCxnSpPr>
          <p:cNvPr id="43" name="Straight Connector 42"/>
          <p:cNvCxnSpPr/>
          <p:nvPr/>
        </p:nvCxnSpPr>
        <p:spPr>
          <a:xfrm rot="5400000">
            <a:off x="1981200" y="2514600"/>
            <a:ext cx="2209800" cy="228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276600" y="3124200"/>
            <a:ext cx="1254099" cy="646331"/>
          </a:xfrm>
          <a:prstGeom prst="rect">
            <a:avLst/>
          </a:prstGeom>
          <a:noFill/>
        </p:spPr>
        <p:txBody>
          <a:bodyPr wrap="square" rtlCol="0">
            <a:spAutoFit/>
          </a:bodyPr>
          <a:lstStyle/>
          <a:p>
            <a:r>
              <a:rPr lang="en-US" dirty="0"/>
              <a:t>Chapters</a:t>
            </a:r>
          </a:p>
          <a:p>
            <a:r>
              <a:rPr lang="en-US" dirty="0"/>
              <a:t>  3:6 – </a:t>
            </a:r>
            <a:r>
              <a:rPr lang="en-US" sz="1600" dirty="0"/>
              <a:t>5:1</a:t>
            </a:r>
          </a:p>
        </p:txBody>
      </p:sp>
      <p:sp>
        <p:nvSpPr>
          <p:cNvPr id="45" name="TextBox 44"/>
          <p:cNvSpPr txBox="1"/>
          <p:nvPr/>
        </p:nvSpPr>
        <p:spPr>
          <a:xfrm>
            <a:off x="1600200" y="1752600"/>
            <a:ext cx="1600200" cy="646331"/>
          </a:xfrm>
          <a:prstGeom prst="rect">
            <a:avLst/>
          </a:prstGeom>
          <a:noFill/>
        </p:spPr>
        <p:txBody>
          <a:bodyPr wrap="square" rtlCol="0">
            <a:spAutoFit/>
          </a:bodyPr>
          <a:lstStyle/>
          <a:p>
            <a:r>
              <a:rPr lang="en-US" dirty="0">
                <a:latin typeface="Arial Black" pitchFamily="34" charset="0"/>
              </a:rPr>
              <a:t>    The Courtship</a:t>
            </a:r>
          </a:p>
        </p:txBody>
      </p:sp>
      <p:cxnSp>
        <p:nvCxnSpPr>
          <p:cNvPr id="69" name="Straight Connector 68"/>
          <p:cNvCxnSpPr/>
          <p:nvPr/>
        </p:nvCxnSpPr>
        <p:spPr>
          <a:xfrm rot="5400000">
            <a:off x="3771900" y="4457700"/>
            <a:ext cx="14478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2209800" y="4419600"/>
            <a:ext cx="1524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3124200" y="1752600"/>
            <a:ext cx="1562965" cy="646331"/>
          </a:xfrm>
          <a:prstGeom prst="rect">
            <a:avLst/>
          </a:prstGeom>
          <a:noFill/>
        </p:spPr>
        <p:txBody>
          <a:bodyPr wrap="square" rtlCol="0">
            <a:spAutoFit/>
          </a:bodyPr>
          <a:lstStyle/>
          <a:p>
            <a:r>
              <a:rPr lang="en-US" dirty="0">
                <a:latin typeface="Arial Black" pitchFamily="34" charset="0"/>
              </a:rPr>
              <a:t>      The </a:t>
            </a:r>
          </a:p>
          <a:p>
            <a:r>
              <a:rPr lang="en-US" dirty="0">
                <a:latin typeface="Arial Black" pitchFamily="34" charset="0"/>
              </a:rPr>
              <a:t>  Wedding</a:t>
            </a:r>
          </a:p>
        </p:txBody>
      </p:sp>
      <p:sp>
        <p:nvSpPr>
          <p:cNvPr id="124" name="TextBox 123"/>
          <p:cNvSpPr txBox="1"/>
          <p:nvPr/>
        </p:nvSpPr>
        <p:spPr>
          <a:xfrm>
            <a:off x="5029200" y="1752600"/>
            <a:ext cx="3659987" cy="369332"/>
          </a:xfrm>
          <a:prstGeom prst="rect">
            <a:avLst/>
          </a:prstGeom>
          <a:noFill/>
        </p:spPr>
        <p:txBody>
          <a:bodyPr wrap="square" rtlCol="0">
            <a:spAutoFit/>
          </a:bodyPr>
          <a:lstStyle/>
          <a:p>
            <a:r>
              <a:rPr lang="en-US" dirty="0">
                <a:latin typeface="Arial Black" pitchFamily="34" charset="0"/>
              </a:rPr>
              <a:t>The Maturing Message</a:t>
            </a:r>
          </a:p>
        </p:txBody>
      </p:sp>
      <p:cxnSp>
        <p:nvCxnSpPr>
          <p:cNvPr id="135" name="Straight Connector 134"/>
          <p:cNvCxnSpPr/>
          <p:nvPr/>
        </p:nvCxnSpPr>
        <p:spPr>
          <a:xfrm rot="5400000">
            <a:off x="6248400" y="4495800"/>
            <a:ext cx="1371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4914900" y="4457700"/>
            <a:ext cx="14478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228600" y="4267200"/>
            <a:ext cx="1219200" cy="338554"/>
          </a:xfrm>
          <a:prstGeom prst="rect">
            <a:avLst/>
          </a:prstGeom>
          <a:noFill/>
        </p:spPr>
        <p:txBody>
          <a:bodyPr wrap="square" rtlCol="0">
            <a:spAutoFit/>
          </a:bodyPr>
          <a:lstStyle/>
          <a:p>
            <a:r>
              <a:rPr lang="en-US" sz="1600" dirty="0"/>
              <a:t>   Emphasis</a:t>
            </a:r>
          </a:p>
        </p:txBody>
      </p:sp>
      <p:sp>
        <p:nvSpPr>
          <p:cNvPr id="138" name="TextBox 137"/>
          <p:cNvSpPr txBox="1"/>
          <p:nvPr/>
        </p:nvSpPr>
        <p:spPr>
          <a:xfrm>
            <a:off x="228600" y="5257800"/>
            <a:ext cx="1182593" cy="338554"/>
          </a:xfrm>
          <a:prstGeom prst="rect">
            <a:avLst/>
          </a:prstGeom>
          <a:noFill/>
        </p:spPr>
        <p:txBody>
          <a:bodyPr wrap="square" rtlCol="0">
            <a:spAutoFit/>
          </a:bodyPr>
          <a:lstStyle/>
          <a:p>
            <a:r>
              <a:rPr lang="en-US" sz="1600" dirty="0"/>
              <a:t>   Key Verse</a:t>
            </a:r>
          </a:p>
        </p:txBody>
      </p:sp>
      <p:sp>
        <p:nvSpPr>
          <p:cNvPr id="139" name="TextBox 138"/>
          <p:cNvSpPr txBox="1"/>
          <p:nvPr/>
        </p:nvSpPr>
        <p:spPr>
          <a:xfrm>
            <a:off x="457200" y="5715000"/>
            <a:ext cx="990600" cy="338554"/>
          </a:xfrm>
          <a:prstGeom prst="rect">
            <a:avLst/>
          </a:prstGeom>
          <a:noFill/>
        </p:spPr>
        <p:txBody>
          <a:bodyPr wrap="square" rtlCol="0">
            <a:spAutoFit/>
          </a:bodyPr>
          <a:lstStyle/>
          <a:p>
            <a:r>
              <a:rPr lang="en-US" sz="1600" dirty="0"/>
              <a:t>   Theme</a:t>
            </a:r>
          </a:p>
        </p:txBody>
      </p:sp>
      <p:sp>
        <p:nvSpPr>
          <p:cNvPr id="140" name="TextBox 139"/>
          <p:cNvSpPr txBox="1"/>
          <p:nvPr/>
        </p:nvSpPr>
        <p:spPr>
          <a:xfrm>
            <a:off x="0" y="6019800"/>
            <a:ext cx="1676400" cy="584775"/>
          </a:xfrm>
          <a:prstGeom prst="rect">
            <a:avLst/>
          </a:prstGeom>
          <a:noFill/>
        </p:spPr>
        <p:txBody>
          <a:bodyPr wrap="square" rtlCol="0">
            <a:spAutoFit/>
          </a:bodyPr>
          <a:lstStyle/>
          <a:p>
            <a:r>
              <a:rPr lang="en-US" sz="1600" dirty="0"/>
              <a:t>Christ in Song</a:t>
            </a:r>
          </a:p>
          <a:p>
            <a:r>
              <a:rPr lang="en-US" sz="1600" dirty="0"/>
              <a:t>  of Solomon</a:t>
            </a:r>
          </a:p>
        </p:txBody>
      </p:sp>
      <p:sp>
        <p:nvSpPr>
          <p:cNvPr id="149" name="TextBox 148"/>
          <p:cNvSpPr txBox="1"/>
          <p:nvPr/>
        </p:nvSpPr>
        <p:spPr>
          <a:xfrm>
            <a:off x="1371600" y="3886200"/>
            <a:ext cx="1637846" cy="523220"/>
          </a:xfrm>
          <a:prstGeom prst="rect">
            <a:avLst/>
          </a:prstGeom>
          <a:noFill/>
        </p:spPr>
        <p:txBody>
          <a:bodyPr wrap="square" rtlCol="0">
            <a:spAutoFit/>
          </a:bodyPr>
          <a:lstStyle/>
          <a:p>
            <a:r>
              <a:rPr lang="en-US" sz="1400" b="1" dirty="0"/>
              <a:t>Bride muses about</a:t>
            </a:r>
          </a:p>
          <a:p>
            <a:r>
              <a:rPr lang="en-US" sz="1400" b="1" dirty="0"/>
              <a:t>     her beloved </a:t>
            </a:r>
          </a:p>
        </p:txBody>
      </p:sp>
      <p:sp>
        <p:nvSpPr>
          <p:cNvPr id="150" name="TextBox 149"/>
          <p:cNvSpPr txBox="1"/>
          <p:nvPr/>
        </p:nvSpPr>
        <p:spPr>
          <a:xfrm>
            <a:off x="3048000" y="3810000"/>
            <a:ext cx="1447800" cy="738664"/>
          </a:xfrm>
          <a:prstGeom prst="rect">
            <a:avLst/>
          </a:prstGeom>
          <a:noFill/>
        </p:spPr>
        <p:txBody>
          <a:bodyPr wrap="square" rtlCol="0">
            <a:spAutoFit/>
          </a:bodyPr>
          <a:lstStyle/>
          <a:p>
            <a:r>
              <a:rPr lang="en-US" sz="1400" b="1" dirty="0"/>
              <a:t>Groom speaks</a:t>
            </a:r>
          </a:p>
          <a:p>
            <a:r>
              <a:rPr lang="en-US" sz="1400" b="1" dirty="0"/>
              <a:t> tenderly to his                        </a:t>
            </a:r>
            <a:br>
              <a:rPr lang="en-US" sz="1400" b="1" dirty="0"/>
            </a:br>
            <a:r>
              <a:rPr lang="en-US" sz="1400" b="1" dirty="0"/>
              <a:t>         bride</a:t>
            </a:r>
          </a:p>
        </p:txBody>
      </p:sp>
      <p:sp>
        <p:nvSpPr>
          <p:cNvPr id="151" name="TextBox 150"/>
          <p:cNvSpPr txBox="1"/>
          <p:nvPr/>
        </p:nvSpPr>
        <p:spPr>
          <a:xfrm>
            <a:off x="4343399" y="3810000"/>
            <a:ext cx="1522397" cy="738664"/>
          </a:xfrm>
          <a:prstGeom prst="rect">
            <a:avLst/>
          </a:prstGeom>
          <a:noFill/>
        </p:spPr>
        <p:txBody>
          <a:bodyPr wrap="square" rtlCol="0">
            <a:spAutoFit/>
          </a:bodyPr>
          <a:lstStyle/>
          <a:p>
            <a:r>
              <a:rPr lang="en-US" sz="1400" dirty="0"/>
              <a:t>    </a:t>
            </a:r>
            <a:r>
              <a:rPr lang="en-US" sz="1400" b="1" dirty="0"/>
              <a:t>Wife longs for   </a:t>
            </a:r>
            <a:br>
              <a:rPr lang="en-US" sz="1400" b="1" dirty="0"/>
            </a:br>
            <a:r>
              <a:rPr lang="en-US" sz="1400" b="1" dirty="0"/>
              <a:t>   &amp; describes   </a:t>
            </a:r>
            <a:br>
              <a:rPr lang="en-US" sz="1400" b="1" dirty="0"/>
            </a:br>
            <a:r>
              <a:rPr lang="en-US" sz="1400" b="1" dirty="0"/>
              <a:t>   her  husband</a:t>
            </a:r>
          </a:p>
        </p:txBody>
      </p:sp>
      <p:sp>
        <p:nvSpPr>
          <p:cNvPr id="152" name="TextBox 151"/>
          <p:cNvSpPr txBox="1"/>
          <p:nvPr/>
        </p:nvSpPr>
        <p:spPr>
          <a:xfrm>
            <a:off x="5562600" y="3810000"/>
            <a:ext cx="1465695" cy="738664"/>
          </a:xfrm>
          <a:prstGeom prst="rect">
            <a:avLst/>
          </a:prstGeom>
          <a:noFill/>
        </p:spPr>
        <p:txBody>
          <a:bodyPr wrap="square" rtlCol="0">
            <a:spAutoFit/>
          </a:bodyPr>
          <a:lstStyle/>
          <a:p>
            <a:r>
              <a:rPr lang="en-US" sz="1400" dirty="0"/>
              <a:t> </a:t>
            </a:r>
            <a:r>
              <a:rPr lang="en-US" sz="1400" b="1" dirty="0"/>
              <a:t>Husband speaks</a:t>
            </a:r>
          </a:p>
          <a:p>
            <a:r>
              <a:rPr lang="en-US" sz="1400" b="1" dirty="0"/>
              <a:t>    of  his wife in </a:t>
            </a:r>
          </a:p>
          <a:p>
            <a:r>
              <a:rPr lang="en-US" sz="1400" b="1" dirty="0"/>
              <a:t>   intimate terms </a:t>
            </a:r>
          </a:p>
        </p:txBody>
      </p:sp>
      <p:sp>
        <p:nvSpPr>
          <p:cNvPr id="161" name="TextBox 160"/>
          <p:cNvSpPr txBox="1"/>
          <p:nvPr/>
        </p:nvSpPr>
        <p:spPr>
          <a:xfrm>
            <a:off x="6934200" y="3733800"/>
            <a:ext cx="2151780" cy="954107"/>
          </a:xfrm>
          <a:prstGeom prst="rect">
            <a:avLst/>
          </a:prstGeom>
          <a:noFill/>
        </p:spPr>
        <p:txBody>
          <a:bodyPr wrap="square" rtlCol="0">
            <a:spAutoFit/>
          </a:bodyPr>
          <a:lstStyle/>
          <a:p>
            <a:r>
              <a:rPr lang="en-US" sz="1400" b="1" dirty="0"/>
              <a:t>Both partners</a:t>
            </a:r>
          </a:p>
          <a:p>
            <a:r>
              <a:rPr lang="en-US" sz="1400" b="1" dirty="0"/>
              <a:t>      declare a </a:t>
            </a:r>
          </a:p>
          <a:p>
            <a:r>
              <a:rPr lang="en-US" sz="1400" b="1" dirty="0"/>
              <a:t>permanent seal </a:t>
            </a:r>
          </a:p>
          <a:p>
            <a:r>
              <a:rPr lang="en-US" sz="1400" b="1" dirty="0"/>
              <a:t>    on their love </a:t>
            </a:r>
          </a:p>
        </p:txBody>
      </p:sp>
      <p:sp>
        <p:nvSpPr>
          <p:cNvPr id="170" name="TextBox 169"/>
          <p:cNvSpPr txBox="1"/>
          <p:nvPr/>
        </p:nvSpPr>
        <p:spPr>
          <a:xfrm>
            <a:off x="1524000" y="4648200"/>
            <a:ext cx="1371600" cy="584775"/>
          </a:xfrm>
          <a:prstGeom prst="rect">
            <a:avLst/>
          </a:prstGeom>
          <a:noFill/>
        </p:spPr>
        <p:txBody>
          <a:bodyPr wrap="square" rtlCol="0">
            <a:spAutoFit/>
          </a:bodyPr>
          <a:lstStyle/>
          <a:p>
            <a:r>
              <a:rPr lang="en-US" sz="1600" dirty="0"/>
              <a:t> </a:t>
            </a:r>
            <a:r>
              <a:rPr lang="en-US" sz="1600" b="1" dirty="0"/>
              <a:t>The Bride</a:t>
            </a:r>
          </a:p>
          <a:p>
            <a:r>
              <a:rPr lang="en-US" sz="1600" dirty="0"/>
              <a:t>*(“Darling”)</a:t>
            </a:r>
            <a:r>
              <a:rPr lang="en-US" sz="900" dirty="0"/>
              <a:t> </a:t>
            </a:r>
          </a:p>
        </p:txBody>
      </p:sp>
      <p:sp>
        <p:nvSpPr>
          <p:cNvPr id="171" name="TextBox 170"/>
          <p:cNvSpPr txBox="1"/>
          <p:nvPr/>
        </p:nvSpPr>
        <p:spPr>
          <a:xfrm>
            <a:off x="3124200" y="4648200"/>
            <a:ext cx="1464092" cy="584775"/>
          </a:xfrm>
          <a:prstGeom prst="rect">
            <a:avLst/>
          </a:prstGeom>
          <a:noFill/>
        </p:spPr>
        <p:txBody>
          <a:bodyPr wrap="square" rtlCol="0">
            <a:spAutoFit/>
          </a:bodyPr>
          <a:lstStyle/>
          <a:p>
            <a:r>
              <a:rPr lang="en-US" sz="1600" b="1" dirty="0"/>
              <a:t>The Groom</a:t>
            </a:r>
          </a:p>
          <a:p>
            <a:r>
              <a:rPr lang="en-US" sz="1600" dirty="0"/>
              <a:t>(“Beloved”)</a:t>
            </a:r>
          </a:p>
        </p:txBody>
      </p:sp>
      <p:sp>
        <p:nvSpPr>
          <p:cNvPr id="172" name="TextBox 171"/>
          <p:cNvSpPr txBox="1"/>
          <p:nvPr/>
        </p:nvSpPr>
        <p:spPr>
          <a:xfrm>
            <a:off x="4495800" y="4648200"/>
            <a:ext cx="1396766" cy="584775"/>
          </a:xfrm>
          <a:prstGeom prst="rect">
            <a:avLst/>
          </a:prstGeom>
          <a:noFill/>
        </p:spPr>
        <p:txBody>
          <a:bodyPr wrap="square" rtlCol="0">
            <a:spAutoFit/>
          </a:bodyPr>
          <a:lstStyle/>
          <a:p>
            <a:r>
              <a:rPr lang="en-US" sz="1600" dirty="0"/>
              <a:t>     </a:t>
            </a:r>
            <a:r>
              <a:rPr lang="en-US" sz="1600" b="1" dirty="0"/>
              <a:t>Wife</a:t>
            </a:r>
          </a:p>
          <a:p>
            <a:r>
              <a:rPr lang="en-US" sz="1600" dirty="0"/>
              <a:t>(“Darling”)</a:t>
            </a:r>
          </a:p>
        </p:txBody>
      </p:sp>
      <p:sp>
        <p:nvSpPr>
          <p:cNvPr id="173" name="TextBox 172"/>
          <p:cNvSpPr txBox="1"/>
          <p:nvPr/>
        </p:nvSpPr>
        <p:spPr>
          <a:xfrm>
            <a:off x="0" y="1766236"/>
            <a:ext cx="1436755" cy="1692771"/>
          </a:xfrm>
          <a:prstGeom prst="rect">
            <a:avLst/>
          </a:prstGeom>
          <a:noFill/>
        </p:spPr>
        <p:txBody>
          <a:bodyPr wrap="square" rtlCol="0">
            <a:spAutoFit/>
          </a:bodyPr>
          <a:lstStyle/>
          <a:p>
            <a:r>
              <a:rPr lang="en-US" sz="1600" b="1" dirty="0"/>
              <a:t>*”Darling” -10 </a:t>
            </a:r>
          </a:p>
          <a:p>
            <a:r>
              <a:rPr lang="en-US" sz="1600" b="1" dirty="0"/>
              <a:t>Times in NASV &amp; NIV. Translated</a:t>
            </a:r>
          </a:p>
          <a:p>
            <a:r>
              <a:rPr lang="en-US" sz="1600" b="1" dirty="0"/>
              <a:t>“My love “in KJV</a:t>
            </a:r>
          </a:p>
          <a:p>
            <a:endParaRPr lang="en-US" sz="800" dirty="0"/>
          </a:p>
        </p:txBody>
      </p:sp>
      <p:sp>
        <p:nvSpPr>
          <p:cNvPr id="174" name="TextBox 173"/>
          <p:cNvSpPr txBox="1"/>
          <p:nvPr/>
        </p:nvSpPr>
        <p:spPr>
          <a:xfrm>
            <a:off x="5715000" y="4648200"/>
            <a:ext cx="1329325" cy="615553"/>
          </a:xfrm>
          <a:prstGeom prst="rect">
            <a:avLst/>
          </a:prstGeom>
          <a:noFill/>
        </p:spPr>
        <p:txBody>
          <a:bodyPr wrap="square" rtlCol="0">
            <a:spAutoFit/>
          </a:bodyPr>
          <a:lstStyle/>
          <a:p>
            <a:r>
              <a:rPr lang="en-US" sz="1600" dirty="0"/>
              <a:t>   </a:t>
            </a:r>
            <a:r>
              <a:rPr lang="en-US" sz="1600" b="1" dirty="0"/>
              <a:t>Husband</a:t>
            </a:r>
          </a:p>
          <a:p>
            <a:r>
              <a:rPr lang="en-US" sz="1600" dirty="0"/>
              <a:t>(“Beloved</a:t>
            </a:r>
            <a:r>
              <a:rPr lang="en-US" dirty="0"/>
              <a:t>”)</a:t>
            </a:r>
          </a:p>
        </p:txBody>
      </p:sp>
      <p:sp>
        <p:nvSpPr>
          <p:cNvPr id="175" name="TextBox 174"/>
          <p:cNvSpPr txBox="1"/>
          <p:nvPr/>
        </p:nvSpPr>
        <p:spPr>
          <a:xfrm>
            <a:off x="7239000" y="4709756"/>
            <a:ext cx="872692" cy="369332"/>
          </a:xfrm>
          <a:prstGeom prst="rect">
            <a:avLst/>
          </a:prstGeom>
          <a:noFill/>
        </p:spPr>
        <p:txBody>
          <a:bodyPr wrap="square" rtlCol="0">
            <a:spAutoFit/>
          </a:bodyPr>
          <a:lstStyle/>
          <a:p>
            <a:r>
              <a:rPr lang="en-US" b="1" dirty="0"/>
              <a:t>Duet</a:t>
            </a:r>
          </a:p>
        </p:txBody>
      </p:sp>
      <p:sp>
        <p:nvSpPr>
          <p:cNvPr id="176" name="TextBox 175"/>
          <p:cNvSpPr txBox="1"/>
          <p:nvPr/>
        </p:nvSpPr>
        <p:spPr>
          <a:xfrm>
            <a:off x="3657601" y="5410200"/>
            <a:ext cx="152400" cy="369332"/>
          </a:xfrm>
          <a:prstGeom prst="rect">
            <a:avLst/>
          </a:prstGeom>
          <a:noFill/>
        </p:spPr>
        <p:txBody>
          <a:bodyPr wrap="square" rtlCol="0">
            <a:spAutoFit/>
          </a:bodyPr>
          <a:lstStyle/>
          <a:p>
            <a:endParaRPr lang="en-US" dirty="0"/>
          </a:p>
        </p:txBody>
      </p:sp>
      <p:sp>
        <p:nvSpPr>
          <p:cNvPr id="177" name="Rectangle 176"/>
          <p:cNvSpPr/>
          <p:nvPr/>
        </p:nvSpPr>
        <p:spPr>
          <a:xfrm rot="10800000" flipV="1">
            <a:off x="1295400" y="5161169"/>
            <a:ext cx="7010400" cy="523220"/>
          </a:xfrm>
          <a:prstGeom prst="rect">
            <a:avLst/>
          </a:prstGeom>
        </p:spPr>
        <p:txBody>
          <a:bodyPr wrap="square">
            <a:spAutoFit/>
          </a:bodyPr>
          <a:lstStyle/>
          <a:p>
            <a:r>
              <a:rPr lang="en-US" sz="1400" b="1" dirty="0"/>
              <a:t>“Many waters cannot quench love, Nor will rivers overflow it; if a man were to give all the riches of his house for love, it would be utterly despised.”  (8:7, NASV)</a:t>
            </a:r>
          </a:p>
        </p:txBody>
      </p:sp>
      <p:sp>
        <p:nvSpPr>
          <p:cNvPr id="178" name="TextBox 177"/>
          <p:cNvSpPr txBox="1"/>
          <p:nvPr/>
        </p:nvSpPr>
        <p:spPr>
          <a:xfrm>
            <a:off x="1295400" y="5638800"/>
            <a:ext cx="7431328" cy="369332"/>
          </a:xfrm>
          <a:prstGeom prst="rect">
            <a:avLst/>
          </a:prstGeom>
          <a:noFill/>
        </p:spPr>
        <p:txBody>
          <a:bodyPr wrap="square" rtlCol="0">
            <a:spAutoFit/>
          </a:bodyPr>
          <a:lstStyle/>
          <a:p>
            <a:r>
              <a:rPr lang="en-US" dirty="0"/>
              <a:t>The joy and intimacy of love within the committed marriage relationship</a:t>
            </a:r>
          </a:p>
        </p:txBody>
      </p:sp>
      <p:sp>
        <p:nvSpPr>
          <p:cNvPr id="179" name="TextBox 178"/>
          <p:cNvSpPr txBox="1"/>
          <p:nvPr/>
        </p:nvSpPr>
        <p:spPr>
          <a:xfrm>
            <a:off x="1371600" y="6019800"/>
            <a:ext cx="7128308" cy="369332"/>
          </a:xfrm>
          <a:prstGeom prst="rect">
            <a:avLst/>
          </a:prstGeom>
          <a:noFill/>
        </p:spPr>
        <p:txBody>
          <a:bodyPr wrap="square" rtlCol="0">
            <a:spAutoFit/>
          </a:bodyPr>
          <a:lstStyle/>
          <a:p>
            <a:r>
              <a:rPr lang="en-US" dirty="0"/>
              <a:t>      Foreshadows the bridegroom relationship of Christ with His church</a:t>
            </a:r>
          </a:p>
        </p:txBody>
      </p:sp>
      <p:sp>
        <p:nvSpPr>
          <p:cNvPr id="4" name="TextBox 3">
            <a:extLst>
              <a:ext uri="{FF2B5EF4-FFF2-40B4-BE49-F238E27FC236}">
                <a16:creationId xmlns:a16="http://schemas.microsoft.com/office/drawing/2014/main" id="{3BC10D48-A473-7B43-A699-5BE7391554B5}"/>
              </a:ext>
            </a:extLst>
          </p:cNvPr>
          <p:cNvSpPr txBox="1"/>
          <p:nvPr/>
        </p:nvSpPr>
        <p:spPr>
          <a:xfrm>
            <a:off x="285749" y="593109"/>
            <a:ext cx="2019300" cy="400110"/>
          </a:xfrm>
          <a:prstGeom prst="rect">
            <a:avLst/>
          </a:prstGeom>
          <a:solidFill>
            <a:schemeClr val="accent1"/>
          </a:solidFill>
          <a:ln>
            <a:solidFill>
              <a:schemeClr val="accent1"/>
            </a:solidFill>
          </a:ln>
        </p:spPr>
        <p:txBody>
          <a:bodyPr wrap="square" rtlCol="0">
            <a:spAutoFit/>
          </a:bodyPr>
          <a:lstStyle/>
          <a:p>
            <a:r>
              <a:rPr lang="en-US" sz="2000" b="1" dirty="0"/>
              <a:t>960 B</a:t>
            </a:r>
            <a:r>
              <a:rPr lang="en-US" b="1" dirty="0"/>
              <a:t>.C. Circa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Times of the prophets</a:t>
            </a:r>
          </a:p>
        </p:txBody>
      </p:sp>
      <p:sp>
        <p:nvSpPr>
          <p:cNvPr id="3" name="Content Placeholder 2"/>
          <p:cNvSpPr>
            <a:spLocks noGrp="1"/>
          </p:cNvSpPr>
          <p:nvPr>
            <p:ph idx="1"/>
          </p:nvPr>
        </p:nvSpPr>
        <p:spPr>
          <a:xfrm>
            <a:off x="152400" y="1676401"/>
            <a:ext cx="8868228" cy="4952999"/>
          </a:xfrm>
        </p:spPr>
        <p:txBody>
          <a:bodyPr/>
          <a:lstStyle/>
          <a:p>
            <a:pPr marL="118872" indent="0">
              <a:buNone/>
            </a:pPr>
            <a:endParaRPr lang="en-US" sz="2800" b="1" u="sng" dirty="0">
              <a:latin typeface="Abadi MT Condensed Extra Bold" charset="0"/>
              <a:ea typeface="Abadi MT Condensed Extra Bold" charset="0"/>
              <a:cs typeface="Abadi MT Condensed Extra Bold" charset="0"/>
            </a:endParaRPr>
          </a:p>
          <a:p>
            <a:pPr marL="118872" indent="0">
              <a:buNone/>
            </a:pPr>
            <a:endParaRPr lang="en-US" sz="2800" b="1" u="sng" dirty="0">
              <a:latin typeface="Abadi MT Condensed Extra Bold" charset="0"/>
              <a:ea typeface="Abadi MT Condensed Extra Bold" charset="0"/>
              <a:cs typeface="Abadi MT Condensed Extra Bold" charset="0"/>
            </a:endParaRPr>
          </a:p>
          <a:p>
            <a:pPr marL="118872" indent="0">
              <a:buNone/>
            </a:pPr>
            <a:endParaRPr lang="en-US" sz="2800" b="1" u="sng" dirty="0">
              <a:latin typeface="Abadi MT Condensed Extra Bold" charset="0"/>
              <a:ea typeface="Abadi MT Condensed Extra Bold" charset="0"/>
              <a:cs typeface="Abadi MT Condensed Extra Bold" charset="0"/>
            </a:endParaRPr>
          </a:p>
          <a:p>
            <a:pPr>
              <a:buFont typeface="Arial" charset="0"/>
              <a:buChar char="•"/>
            </a:pPr>
            <a:endParaRPr lang="en-US" b="1" u="sng" dirty="0"/>
          </a:p>
        </p:txBody>
      </p:sp>
      <p:sp>
        <p:nvSpPr>
          <p:cNvPr id="4" name="TextBox 3"/>
          <p:cNvSpPr txBox="1"/>
          <p:nvPr/>
        </p:nvSpPr>
        <p:spPr>
          <a:xfrm>
            <a:off x="81125" y="3063032"/>
            <a:ext cx="2738275" cy="1938992"/>
          </a:xfrm>
          <a:prstGeom prst="rect">
            <a:avLst/>
          </a:prstGeom>
          <a:solidFill>
            <a:schemeClr val="bg2"/>
          </a:solidFill>
          <a:ln>
            <a:solidFill>
              <a:schemeClr val="tx2">
                <a:lumMod val="20000"/>
                <a:lumOff val="80000"/>
              </a:schemeClr>
            </a:solidFill>
          </a:ln>
        </p:spPr>
        <p:txBody>
          <a:bodyPr wrap="square" rtlCol="0">
            <a:spAutoFit/>
          </a:bodyPr>
          <a:lstStyle/>
          <a:p>
            <a:r>
              <a:rPr lang="en-US" sz="2400" b="1" u="sng" dirty="0">
                <a:latin typeface="Abadi MT Condensed Extra Bold" charset="0"/>
                <a:ea typeface="Abadi MT Condensed Extra Bold" charset="0"/>
                <a:cs typeface="Abadi MT Condensed Extra Bold" charset="0"/>
              </a:rPr>
              <a:t>Divided Kingdom</a:t>
            </a:r>
            <a:r>
              <a:rPr lang="en-US" sz="2400" b="1" dirty="0">
                <a:latin typeface="Abadi MT Condensed Extra Bold" charset="0"/>
                <a:ea typeface="Abadi MT Condensed Extra Bold" charset="0"/>
                <a:cs typeface="Abadi MT Condensed Extra Bold" charset="0"/>
              </a:rPr>
              <a:t> </a:t>
            </a:r>
            <a:endParaRPr lang="en-US" sz="2400" b="1" u="sng" dirty="0">
              <a:ea typeface="Arial Narrow" charset="0"/>
              <a:cs typeface="Arial Narrow" charset="0"/>
            </a:endParaRPr>
          </a:p>
          <a:p>
            <a:r>
              <a:rPr lang="en-US" sz="2400" b="1" i="1" u="sng" dirty="0">
                <a:ea typeface="Arial Narrow" charset="0"/>
                <a:cs typeface="Arial Narrow" charset="0"/>
              </a:rPr>
              <a:t>Northern Kingdom</a:t>
            </a:r>
            <a:r>
              <a:rPr lang="en-US" sz="2400" i="1" dirty="0">
                <a:ea typeface="Arial Narrow" charset="0"/>
                <a:cs typeface="Arial Narrow" charset="0"/>
              </a:rPr>
              <a:t>:</a:t>
            </a:r>
          </a:p>
          <a:p>
            <a:r>
              <a:rPr lang="en-US" sz="2400" dirty="0">
                <a:latin typeface="Arial Narrow" charset="0"/>
                <a:ea typeface="Arial Narrow" charset="0"/>
                <a:cs typeface="Arial Narrow" charset="0"/>
              </a:rPr>
              <a:t>Jehu, Elijah, </a:t>
            </a:r>
            <a:r>
              <a:rPr lang="en-US" sz="2400" dirty="0" err="1">
                <a:latin typeface="Arial Narrow" charset="0"/>
                <a:ea typeface="Arial Narrow" charset="0"/>
                <a:cs typeface="Arial Narrow" charset="0"/>
              </a:rPr>
              <a:t>Micaiah</a:t>
            </a:r>
            <a:r>
              <a:rPr lang="en-US" sz="2400" dirty="0">
                <a:latin typeface="Arial Narrow" charset="0"/>
                <a:ea typeface="Arial Narrow" charset="0"/>
                <a:cs typeface="Arial Narrow" charset="0"/>
              </a:rPr>
              <a:t>, </a:t>
            </a:r>
          </a:p>
          <a:p>
            <a:r>
              <a:rPr lang="en-US" sz="2400" dirty="0">
                <a:latin typeface="Arial Narrow" charset="0"/>
                <a:ea typeface="Arial Narrow" charset="0"/>
                <a:cs typeface="Arial Narrow" charset="0"/>
              </a:rPr>
              <a:t>Elisha, Jonah, Amos,</a:t>
            </a:r>
          </a:p>
          <a:p>
            <a:r>
              <a:rPr lang="en-US" sz="2400" dirty="0">
                <a:latin typeface="Arial Narrow" charset="0"/>
                <a:ea typeface="Arial Narrow" charset="0"/>
                <a:cs typeface="Arial Narrow" charset="0"/>
              </a:rPr>
              <a:t>Hosea</a:t>
            </a:r>
          </a:p>
        </p:txBody>
      </p:sp>
      <p:sp>
        <p:nvSpPr>
          <p:cNvPr id="5" name="TextBox 4"/>
          <p:cNvSpPr txBox="1"/>
          <p:nvPr/>
        </p:nvSpPr>
        <p:spPr>
          <a:xfrm>
            <a:off x="2971800" y="2981108"/>
            <a:ext cx="4311502" cy="1938992"/>
          </a:xfrm>
          <a:prstGeom prst="rect">
            <a:avLst/>
          </a:prstGeom>
          <a:solidFill>
            <a:schemeClr val="bg2"/>
          </a:solidFill>
          <a:ln>
            <a:solidFill>
              <a:srgbClr val="0070C0"/>
            </a:solidFill>
          </a:ln>
        </p:spPr>
        <p:txBody>
          <a:bodyPr wrap="square" rtlCol="0">
            <a:spAutoFit/>
          </a:bodyPr>
          <a:lstStyle/>
          <a:p>
            <a:r>
              <a:rPr lang="en-US" sz="2400" b="1" u="sng" dirty="0">
                <a:latin typeface="Abadi MT Condensed Extra Bold" charset="0"/>
                <a:ea typeface="Abadi MT Condensed Extra Bold" charset="0"/>
                <a:cs typeface="Abadi MT Condensed Extra Bold" charset="0"/>
              </a:rPr>
              <a:t>Divided Kingdom</a:t>
            </a:r>
            <a:r>
              <a:rPr lang="en-US" sz="2400" b="1" dirty="0">
                <a:latin typeface="Abadi MT Condensed Extra Bold" charset="0"/>
                <a:ea typeface="Abadi MT Condensed Extra Bold" charset="0"/>
                <a:cs typeface="Abadi MT Condensed Extra Bold" charset="0"/>
              </a:rPr>
              <a:t> </a:t>
            </a:r>
            <a:endParaRPr lang="en-US" sz="2400" b="1" u="sng" dirty="0"/>
          </a:p>
          <a:p>
            <a:r>
              <a:rPr lang="en-US" sz="2400" b="1" i="1" u="sng" dirty="0"/>
              <a:t>Southern Kingdom</a:t>
            </a:r>
            <a:r>
              <a:rPr lang="en-US" sz="2400" b="1" u="sng" dirty="0"/>
              <a:t>:</a:t>
            </a:r>
          </a:p>
          <a:p>
            <a:r>
              <a:rPr lang="en-US" sz="2400" dirty="0">
                <a:latin typeface="Arial Narrow" charset="0"/>
                <a:ea typeface="Arial Narrow" charset="0"/>
                <a:cs typeface="Arial Narrow" charset="0"/>
              </a:rPr>
              <a:t>Shemaiah, </a:t>
            </a:r>
            <a:r>
              <a:rPr lang="en-US" sz="2400" dirty="0" err="1">
                <a:latin typeface="Arial Narrow" charset="0"/>
                <a:ea typeface="Arial Narrow" charset="0"/>
                <a:cs typeface="Arial Narrow" charset="0"/>
              </a:rPr>
              <a:t>Iddo</a:t>
            </a:r>
            <a:r>
              <a:rPr lang="en-US" sz="2400" dirty="0">
                <a:latin typeface="Arial Narrow" charset="0"/>
                <a:ea typeface="Arial Narrow" charset="0"/>
                <a:cs typeface="Arial Narrow" charset="0"/>
              </a:rPr>
              <a:t>, </a:t>
            </a:r>
            <a:r>
              <a:rPr lang="en-US" sz="2400" dirty="0" err="1">
                <a:latin typeface="Arial Narrow" charset="0"/>
                <a:ea typeface="Arial Narrow" charset="0"/>
                <a:cs typeface="Arial Narrow" charset="0"/>
              </a:rPr>
              <a:t>Azariah</a:t>
            </a:r>
            <a:r>
              <a:rPr lang="en-US" sz="2400" dirty="0">
                <a:latin typeface="Arial Narrow" charset="0"/>
                <a:ea typeface="Arial Narrow" charset="0"/>
                <a:cs typeface="Arial Narrow" charset="0"/>
              </a:rPr>
              <a:t>, Obadiah, Joel, Isaiah, Micah, Nahum, Habakkuk, Zephaniah, Jeremiah</a:t>
            </a:r>
          </a:p>
        </p:txBody>
      </p:sp>
      <p:sp>
        <p:nvSpPr>
          <p:cNvPr id="6" name="TextBox 5"/>
          <p:cNvSpPr txBox="1"/>
          <p:nvPr/>
        </p:nvSpPr>
        <p:spPr>
          <a:xfrm>
            <a:off x="7401716" y="3508724"/>
            <a:ext cx="1587014" cy="1908215"/>
          </a:xfrm>
          <a:prstGeom prst="rect">
            <a:avLst/>
          </a:prstGeom>
          <a:solidFill>
            <a:schemeClr val="accent2">
              <a:lumMod val="40000"/>
              <a:lumOff val="60000"/>
            </a:schemeClr>
          </a:solidFill>
          <a:ln>
            <a:solidFill>
              <a:schemeClr val="accent2">
                <a:lumMod val="40000"/>
                <a:lumOff val="60000"/>
              </a:schemeClr>
            </a:solidFill>
          </a:ln>
        </p:spPr>
        <p:txBody>
          <a:bodyPr wrap="square" rtlCol="0">
            <a:spAutoFit/>
          </a:bodyPr>
          <a:lstStyle/>
          <a:p>
            <a:r>
              <a:rPr lang="en-US" sz="2400" b="1" u="sng" dirty="0">
                <a:latin typeface="Abadi MT Condensed Extra Bold" charset="0"/>
                <a:ea typeface="Abadi MT Condensed Extra Bold" charset="0"/>
                <a:cs typeface="Abadi MT Condensed Extra Bold" charset="0"/>
              </a:rPr>
              <a:t>Restoration</a:t>
            </a:r>
            <a:r>
              <a:rPr lang="en-US" sz="2200" b="1" u="sng" dirty="0">
                <a:latin typeface="Abadi MT Condensed Extra Bold" charset="0"/>
                <a:ea typeface="Abadi MT Condensed Extra Bold" charset="0"/>
                <a:cs typeface="Abadi MT Condensed Extra Bold" charset="0"/>
              </a:rPr>
              <a:t>(Post-exilic)</a:t>
            </a:r>
          </a:p>
          <a:p>
            <a:r>
              <a:rPr lang="en-US" sz="2400" dirty="0">
                <a:latin typeface="Arial Narrow" charset="0"/>
                <a:ea typeface="Arial Narrow" charset="0"/>
                <a:cs typeface="Arial Narrow" charset="0"/>
              </a:rPr>
              <a:t>Haggai, Zechariah, </a:t>
            </a:r>
            <a:r>
              <a:rPr lang="en-US" sz="2400" dirty="0" err="1">
                <a:latin typeface="Arial Narrow" charset="0"/>
                <a:ea typeface="Arial Narrow" charset="0"/>
                <a:cs typeface="Arial Narrow" charset="0"/>
              </a:rPr>
              <a:t>Malachai</a:t>
            </a:r>
            <a:endParaRPr lang="en-US" sz="2400" dirty="0">
              <a:latin typeface="Arial Narrow" charset="0"/>
              <a:ea typeface="Arial Narrow" charset="0"/>
              <a:cs typeface="Arial Narrow" charset="0"/>
            </a:endParaRPr>
          </a:p>
        </p:txBody>
      </p:sp>
      <p:sp>
        <p:nvSpPr>
          <p:cNvPr id="7" name="TextBox 6"/>
          <p:cNvSpPr txBox="1"/>
          <p:nvPr/>
        </p:nvSpPr>
        <p:spPr>
          <a:xfrm>
            <a:off x="7587658" y="1594478"/>
            <a:ext cx="1314556" cy="1611250"/>
          </a:xfrm>
          <a:prstGeom prst="rect">
            <a:avLst/>
          </a:prstGeom>
          <a:solidFill>
            <a:schemeClr val="accent5">
              <a:lumMod val="20000"/>
              <a:lumOff val="80000"/>
            </a:schemeClr>
          </a:solidFill>
          <a:ln>
            <a:solidFill>
              <a:srgbClr val="0070C0"/>
            </a:solidFill>
          </a:ln>
        </p:spPr>
        <p:txBody>
          <a:bodyPr wrap="square" rtlCol="0">
            <a:spAutoFit/>
          </a:bodyPr>
          <a:lstStyle/>
          <a:p>
            <a:r>
              <a:rPr lang="en-US" sz="2400" b="1" u="sng" dirty="0">
                <a:latin typeface="Abadi MT Condensed Extra Bold" charset="0"/>
                <a:ea typeface="Abadi MT Condensed Extra Bold" charset="0"/>
                <a:cs typeface="Abadi MT Condensed Extra Bold" charset="0"/>
              </a:rPr>
              <a:t>Exile:</a:t>
            </a:r>
          </a:p>
          <a:p>
            <a:r>
              <a:rPr lang="en-US" sz="2400" dirty="0">
                <a:latin typeface="Arial Narrow" charset="0"/>
                <a:ea typeface="Arial Narrow" charset="0"/>
                <a:cs typeface="Arial Narrow" charset="0"/>
              </a:rPr>
              <a:t>Jeremiah, Daniel, Ezekiel</a:t>
            </a:r>
          </a:p>
        </p:txBody>
      </p:sp>
      <p:sp>
        <p:nvSpPr>
          <p:cNvPr id="8" name="TextBox 7"/>
          <p:cNvSpPr txBox="1"/>
          <p:nvPr/>
        </p:nvSpPr>
        <p:spPr>
          <a:xfrm>
            <a:off x="183632" y="1676401"/>
            <a:ext cx="7099669" cy="1200329"/>
          </a:xfrm>
          <a:prstGeom prst="rect">
            <a:avLst/>
          </a:prstGeom>
          <a:solidFill>
            <a:schemeClr val="accent4">
              <a:lumMod val="20000"/>
              <a:lumOff val="80000"/>
            </a:schemeClr>
          </a:solidFill>
          <a:ln>
            <a:solidFill>
              <a:srgbClr val="0070C0"/>
            </a:solidFill>
          </a:ln>
        </p:spPr>
        <p:txBody>
          <a:bodyPr wrap="square" rtlCol="0">
            <a:spAutoFit/>
          </a:bodyPr>
          <a:lstStyle/>
          <a:p>
            <a:pPr marL="118872" indent="0">
              <a:buNone/>
            </a:pPr>
            <a:r>
              <a:rPr lang="en-US" sz="2400" b="1" u="sng" dirty="0">
                <a:latin typeface="Abadi MT Condensed Extra Bold" charset="0"/>
                <a:ea typeface="Abadi MT Condensed Extra Bold" charset="0"/>
                <a:cs typeface="Abadi MT Condensed Extra Bold" charset="0"/>
              </a:rPr>
              <a:t>United Kingdom</a:t>
            </a:r>
            <a:r>
              <a:rPr lang="en-US" sz="2400" b="1" u="sng" dirty="0"/>
              <a:t>:</a:t>
            </a:r>
          </a:p>
          <a:p>
            <a:pPr marL="118872" indent="0">
              <a:buNone/>
            </a:pPr>
            <a:r>
              <a:rPr lang="en-US" sz="2400" dirty="0">
                <a:latin typeface="Arial Narrow" charset="0"/>
                <a:ea typeface="Arial Narrow" charset="0"/>
                <a:cs typeface="Arial Narrow" charset="0"/>
              </a:rPr>
              <a:t>Moses, Deborah, Samuel, Nathan, Gad, </a:t>
            </a:r>
            <a:r>
              <a:rPr lang="en-US" sz="2400" dirty="0" err="1">
                <a:latin typeface="Arial Narrow" charset="0"/>
                <a:ea typeface="Arial Narrow" charset="0"/>
                <a:cs typeface="Arial Narrow" charset="0"/>
              </a:rPr>
              <a:t>Zadok</a:t>
            </a:r>
            <a:r>
              <a:rPr lang="en-US" sz="2400" dirty="0">
                <a:latin typeface="Arial Narrow" charset="0"/>
                <a:ea typeface="Arial Narrow" charset="0"/>
                <a:cs typeface="Arial Narrow" charset="0"/>
              </a:rPr>
              <a:t>, </a:t>
            </a:r>
            <a:r>
              <a:rPr lang="en-US" sz="2400" dirty="0" err="1">
                <a:latin typeface="Arial Narrow" charset="0"/>
                <a:ea typeface="Arial Narrow" charset="0"/>
                <a:cs typeface="Arial Narrow" charset="0"/>
              </a:rPr>
              <a:t>Heman</a:t>
            </a:r>
            <a:r>
              <a:rPr lang="en-US" sz="2400" dirty="0">
                <a:latin typeface="Arial Narrow" charset="0"/>
                <a:ea typeface="Arial Narrow" charset="0"/>
                <a:cs typeface="Arial Narrow" charset="0"/>
              </a:rPr>
              <a:t>, </a:t>
            </a:r>
            <a:r>
              <a:rPr lang="en-US" sz="2400" dirty="0" err="1">
                <a:latin typeface="Arial Narrow" charset="0"/>
                <a:ea typeface="Arial Narrow" charset="0"/>
                <a:cs typeface="Arial Narrow" charset="0"/>
              </a:rPr>
              <a:t>Asaph</a:t>
            </a:r>
            <a:r>
              <a:rPr lang="en-US" sz="2400" dirty="0">
                <a:latin typeface="Arial Narrow" charset="0"/>
                <a:ea typeface="Arial Narrow" charset="0"/>
                <a:cs typeface="Arial Narrow" charset="0"/>
              </a:rPr>
              <a:t>, </a:t>
            </a:r>
            <a:r>
              <a:rPr lang="en-US" sz="2400" dirty="0" err="1">
                <a:latin typeface="Arial Narrow" charset="0"/>
                <a:ea typeface="Arial Narrow" charset="0"/>
                <a:cs typeface="Arial Narrow" charset="0"/>
              </a:rPr>
              <a:t>Jeduthun</a:t>
            </a:r>
            <a:r>
              <a:rPr lang="en-US" sz="2400" dirty="0">
                <a:latin typeface="Arial Narrow" charset="0"/>
                <a:ea typeface="Arial Narrow" charset="0"/>
                <a:cs typeface="Arial Narrow" charset="0"/>
              </a:rPr>
              <a:t>, </a:t>
            </a:r>
            <a:r>
              <a:rPr lang="en-US" sz="2400" dirty="0" err="1">
                <a:latin typeface="Arial Narrow" charset="0"/>
                <a:ea typeface="Arial Narrow" charset="0"/>
                <a:cs typeface="Arial Narrow" charset="0"/>
              </a:rPr>
              <a:t>Ahijah</a:t>
            </a:r>
            <a:endParaRPr lang="en-US" sz="2400" dirty="0">
              <a:latin typeface="Arial Narrow" charset="0"/>
              <a:ea typeface="Arial Narrow" charset="0"/>
              <a:cs typeface="Arial Narrow" charset="0"/>
            </a:endParaRPr>
          </a:p>
        </p:txBody>
      </p:sp>
      <p:sp>
        <p:nvSpPr>
          <p:cNvPr id="9" name="TextBox 8"/>
          <p:cNvSpPr txBox="1"/>
          <p:nvPr/>
        </p:nvSpPr>
        <p:spPr>
          <a:xfrm>
            <a:off x="81125" y="5583778"/>
            <a:ext cx="8927098" cy="1138773"/>
          </a:xfrm>
          <a:prstGeom prst="rect">
            <a:avLst/>
          </a:prstGeom>
          <a:solidFill>
            <a:schemeClr val="tx1"/>
          </a:solidFill>
          <a:ln w="28575">
            <a:solidFill>
              <a:schemeClr val="tx1"/>
            </a:solidFill>
          </a:ln>
        </p:spPr>
        <p:txBody>
          <a:bodyPr wrap="square" rtlCol="0">
            <a:spAutoFit/>
          </a:bodyPr>
          <a:lstStyle/>
          <a:p>
            <a:r>
              <a:rPr lang="en-US" sz="2200" b="1" dirty="0">
                <a:solidFill>
                  <a:schemeClr val="bg1"/>
                </a:solidFill>
                <a:latin typeface="Arial Narrow" charset="0"/>
                <a:ea typeface="Arial Narrow" charset="0"/>
                <a:cs typeface="Arial Narrow" charset="0"/>
              </a:rPr>
              <a:t>There are  four major prophets</a:t>
            </a:r>
            <a:r>
              <a:rPr lang="en-US" sz="2200" dirty="0">
                <a:solidFill>
                  <a:schemeClr val="bg1"/>
                </a:solidFill>
                <a:latin typeface="Arial Narrow" charset="0"/>
                <a:ea typeface="Arial Narrow" charset="0"/>
                <a:cs typeface="Arial Narrow" charset="0"/>
              </a:rPr>
              <a:t>: Isaiah, Jeremiah (Lamentations), Ezekiel, &amp; Daniel </a:t>
            </a:r>
          </a:p>
          <a:p>
            <a:r>
              <a:rPr lang="en-US" sz="2200" b="1" dirty="0">
                <a:solidFill>
                  <a:schemeClr val="bg1"/>
                </a:solidFill>
                <a:latin typeface="Arial Narrow" charset="0"/>
                <a:ea typeface="Arial Narrow" charset="0"/>
                <a:cs typeface="Arial Narrow" charset="0"/>
              </a:rPr>
              <a:t>There are twelve minor prophets</a:t>
            </a:r>
            <a:r>
              <a:rPr lang="en-US" sz="2200" dirty="0">
                <a:solidFill>
                  <a:schemeClr val="bg1"/>
                </a:solidFill>
                <a:latin typeface="Arial Narrow" charset="0"/>
                <a:ea typeface="Arial Narrow" charset="0"/>
                <a:cs typeface="Arial Narrow" charset="0"/>
              </a:rPr>
              <a:t>: Hosea, Joel, Amos, Obadiah, Jonah, Micah, Nahum, Habakkuk, Zephaniah, Haggai, Zechariah, &amp; Malachi</a:t>
            </a:r>
            <a:r>
              <a:rPr lang="en-US" sz="2400" dirty="0">
                <a:latin typeface="Arial Narrow" charset="0"/>
                <a:ea typeface="Arial Narrow" charset="0"/>
                <a:cs typeface="Arial Narrow" charset="0"/>
              </a:rPr>
              <a:t>.</a:t>
            </a:r>
          </a:p>
        </p:txBody>
      </p:sp>
    </p:spTree>
    <p:extLst>
      <p:ext uri="{BB962C8B-B14F-4D97-AF65-F5344CB8AC3E}">
        <p14:creationId xmlns:p14="http://schemas.microsoft.com/office/powerpoint/2010/main" val="1579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52728"/>
          </a:xfrm>
        </p:spPr>
        <p:txBody>
          <a:bodyPr>
            <a:normAutofit/>
          </a:bodyPr>
          <a:lstStyle/>
          <a:p>
            <a:pPr algn="ctr"/>
            <a:r>
              <a:rPr lang="en-US" sz="4000" dirty="0"/>
              <a:t>CHRONOLOGY OF PROPHETS (B.C.)</a:t>
            </a:r>
          </a:p>
        </p:txBody>
      </p:sp>
      <p:sp>
        <p:nvSpPr>
          <p:cNvPr id="3" name="Content Placeholder 2"/>
          <p:cNvSpPr>
            <a:spLocks noGrp="1"/>
          </p:cNvSpPr>
          <p:nvPr>
            <p:ph idx="1"/>
          </p:nvPr>
        </p:nvSpPr>
        <p:spPr>
          <a:xfrm>
            <a:off x="457200" y="1447800"/>
            <a:ext cx="8229600" cy="5082809"/>
          </a:xfrm>
        </p:spPr>
        <p:txBody>
          <a:bodyPr/>
          <a:lstStyle/>
          <a:p>
            <a:pPr>
              <a:buNone/>
            </a:pPr>
            <a:r>
              <a:rPr lang="en-US" dirty="0"/>
              <a:t>	    </a:t>
            </a:r>
            <a:r>
              <a:rPr lang="en-US" sz="2400" b="1" dirty="0"/>
              <a:t> </a:t>
            </a:r>
            <a:endParaRPr lang="en-US" sz="1800" b="1" dirty="0"/>
          </a:p>
        </p:txBody>
      </p:sp>
      <p:sp>
        <p:nvSpPr>
          <p:cNvPr id="133" name="Footer Placeholder 132"/>
          <p:cNvSpPr>
            <a:spLocks noGrp="1"/>
          </p:cNvSpPr>
          <p:nvPr>
            <p:ph type="ftr" sz="quarter" idx="11"/>
          </p:nvPr>
        </p:nvSpPr>
        <p:spPr/>
        <p:txBody>
          <a:bodyPr/>
          <a:lstStyle/>
          <a:p>
            <a:r>
              <a:rPr lang="en-US" sz="1050" dirty="0"/>
              <a:t>                                     From God's Masterwork - Swindoll</a:t>
            </a:r>
          </a:p>
        </p:txBody>
      </p:sp>
      <p:cxnSp>
        <p:nvCxnSpPr>
          <p:cNvPr id="5" name="Straight Connector 4"/>
          <p:cNvCxnSpPr/>
          <p:nvPr/>
        </p:nvCxnSpPr>
        <p:spPr>
          <a:xfrm rot="5400000">
            <a:off x="-1455420" y="3512820"/>
            <a:ext cx="4434840" cy="3048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509004" y="3549396"/>
            <a:ext cx="4431792"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3" idx="0"/>
          </p:cNvCxnSpPr>
          <p:nvPr/>
        </p:nvCxnSpPr>
        <p:spPr>
          <a:xfrm rot="5400000" flipH="1" flipV="1">
            <a:off x="4594342" y="1882661"/>
            <a:ext cx="31519" cy="800100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47800" y="3505200"/>
            <a:ext cx="1447800" cy="400110"/>
          </a:xfrm>
          <a:prstGeom prst="rect">
            <a:avLst/>
          </a:prstGeom>
          <a:noFill/>
        </p:spPr>
        <p:txBody>
          <a:bodyPr wrap="square" rtlCol="0">
            <a:spAutoFit/>
          </a:bodyPr>
          <a:lstStyle/>
          <a:p>
            <a:r>
              <a:rPr lang="en-US" sz="2000" b="1" dirty="0"/>
              <a:t> </a:t>
            </a:r>
          </a:p>
        </p:txBody>
      </p:sp>
      <p:sp>
        <p:nvSpPr>
          <p:cNvPr id="77" name="TextBox 76"/>
          <p:cNvSpPr txBox="1"/>
          <p:nvPr/>
        </p:nvSpPr>
        <p:spPr>
          <a:xfrm>
            <a:off x="6477000" y="3429000"/>
            <a:ext cx="1371600" cy="369332"/>
          </a:xfrm>
          <a:prstGeom prst="rect">
            <a:avLst/>
          </a:prstGeom>
          <a:noFill/>
        </p:spPr>
        <p:txBody>
          <a:bodyPr wrap="square" rtlCol="0">
            <a:spAutoFit/>
          </a:bodyPr>
          <a:lstStyle/>
          <a:p>
            <a:r>
              <a:rPr lang="en-US" b="1" dirty="0"/>
              <a:t> </a:t>
            </a:r>
          </a:p>
        </p:txBody>
      </p:sp>
      <p:sp>
        <p:nvSpPr>
          <p:cNvPr id="84" name="TextBox 83"/>
          <p:cNvSpPr txBox="1"/>
          <p:nvPr/>
        </p:nvSpPr>
        <p:spPr>
          <a:xfrm>
            <a:off x="2244930" y="4090704"/>
            <a:ext cx="1232401" cy="369332"/>
          </a:xfrm>
          <a:prstGeom prst="rect">
            <a:avLst/>
          </a:prstGeom>
          <a:noFill/>
        </p:spPr>
        <p:txBody>
          <a:bodyPr wrap="square" rtlCol="0">
            <a:spAutoFit/>
          </a:bodyPr>
          <a:lstStyle/>
          <a:p>
            <a:r>
              <a:rPr lang="en-US" b="1" dirty="0"/>
              <a:t>   </a:t>
            </a:r>
            <a:r>
              <a:rPr lang="en-US" b="1" i="1" dirty="0"/>
              <a:t>Isaiah</a:t>
            </a:r>
          </a:p>
        </p:txBody>
      </p:sp>
      <p:sp>
        <p:nvSpPr>
          <p:cNvPr id="56" name="TextBox 55"/>
          <p:cNvSpPr txBox="1"/>
          <p:nvPr/>
        </p:nvSpPr>
        <p:spPr>
          <a:xfrm>
            <a:off x="1447800" y="1447800"/>
            <a:ext cx="2286000" cy="646331"/>
          </a:xfrm>
          <a:prstGeom prst="rect">
            <a:avLst/>
          </a:prstGeom>
          <a:noFill/>
        </p:spPr>
        <p:txBody>
          <a:bodyPr wrap="square" rtlCol="0">
            <a:spAutoFit/>
          </a:bodyPr>
          <a:lstStyle/>
          <a:p>
            <a:r>
              <a:rPr lang="en-US" dirty="0"/>
              <a:t>    </a:t>
            </a:r>
            <a:r>
              <a:rPr lang="en-US" b="1" dirty="0"/>
              <a:t> </a:t>
            </a:r>
          </a:p>
          <a:p>
            <a:r>
              <a:rPr lang="en-US" b="1" dirty="0"/>
              <a:t>             </a:t>
            </a:r>
            <a:endParaRPr lang="en-US" dirty="0"/>
          </a:p>
        </p:txBody>
      </p:sp>
      <p:sp>
        <p:nvSpPr>
          <p:cNvPr id="83" name="TextBox 82"/>
          <p:cNvSpPr txBox="1"/>
          <p:nvPr/>
        </p:nvSpPr>
        <p:spPr>
          <a:xfrm rot="10800000" flipV="1">
            <a:off x="0" y="5898921"/>
            <a:ext cx="1219200" cy="307777"/>
          </a:xfrm>
          <a:prstGeom prst="rect">
            <a:avLst/>
          </a:prstGeom>
          <a:noFill/>
        </p:spPr>
        <p:txBody>
          <a:bodyPr wrap="square" rtlCol="0">
            <a:spAutoFit/>
          </a:bodyPr>
          <a:lstStyle/>
          <a:p>
            <a:r>
              <a:rPr lang="en-US" sz="1400" b="1" i="1" dirty="0"/>
              <a:t>  </a:t>
            </a:r>
          </a:p>
        </p:txBody>
      </p:sp>
      <p:sp>
        <p:nvSpPr>
          <p:cNvPr id="110" name="TextBox 109"/>
          <p:cNvSpPr txBox="1"/>
          <p:nvPr/>
        </p:nvSpPr>
        <p:spPr>
          <a:xfrm>
            <a:off x="1524000" y="3505200"/>
            <a:ext cx="1305165" cy="307777"/>
          </a:xfrm>
          <a:prstGeom prst="rect">
            <a:avLst/>
          </a:prstGeom>
          <a:noFill/>
        </p:spPr>
        <p:txBody>
          <a:bodyPr wrap="square" rtlCol="0">
            <a:spAutoFit/>
          </a:bodyPr>
          <a:lstStyle/>
          <a:p>
            <a:r>
              <a:rPr lang="en-US" sz="1400" dirty="0"/>
              <a:t>  </a:t>
            </a:r>
          </a:p>
        </p:txBody>
      </p:sp>
      <p:sp>
        <p:nvSpPr>
          <p:cNvPr id="71" name="TextBox 70"/>
          <p:cNvSpPr txBox="1"/>
          <p:nvPr/>
        </p:nvSpPr>
        <p:spPr>
          <a:xfrm>
            <a:off x="0" y="4648200"/>
            <a:ext cx="1676400" cy="338554"/>
          </a:xfrm>
          <a:prstGeom prst="rect">
            <a:avLst/>
          </a:prstGeom>
          <a:noFill/>
        </p:spPr>
        <p:txBody>
          <a:bodyPr wrap="square" rtlCol="0">
            <a:spAutoFit/>
          </a:bodyPr>
          <a:lstStyle/>
          <a:p>
            <a:r>
              <a:rPr lang="en-US" sz="1600" b="1" i="1" dirty="0"/>
              <a:t>    </a:t>
            </a:r>
            <a:endParaRPr lang="en-US" b="1" i="1" dirty="0"/>
          </a:p>
        </p:txBody>
      </p:sp>
      <p:sp>
        <p:nvSpPr>
          <p:cNvPr id="132" name="TextBox 131"/>
          <p:cNvSpPr txBox="1"/>
          <p:nvPr/>
        </p:nvSpPr>
        <p:spPr>
          <a:xfrm>
            <a:off x="2310987" y="4328549"/>
            <a:ext cx="1077558" cy="646331"/>
          </a:xfrm>
          <a:prstGeom prst="rect">
            <a:avLst/>
          </a:prstGeom>
          <a:noFill/>
        </p:spPr>
        <p:txBody>
          <a:bodyPr wrap="square" rtlCol="0">
            <a:spAutoFit/>
          </a:bodyPr>
          <a:lstStyle/>
          <a:p>
            <a:r>
              <a:rPr lang="en-US" dirty="0"/>
              <a:t>                  </a:t>
            </a:r>
            <a:br>
              <a:rPr lang="en-US" dirty="0"/>
            </a:br>
            <a:r>
              <a:rPr lang="en-US" dirty="0"/>
              <a:t>  Micah</a:t>
            </a:r>
          </a:p>
        </p:txBody>
      </p:sp>
      <p:sp>
        <p:nvSpPr>
          <p:cNvPr id="144" name="TextBox 143"/>
          <p:cNvSpPr txBox="1"/>
          <p:nvPr/>
        </p:nvSpPr>
        <p:spPr>
          <a:xfrm>
            <a:off x="5486400" y="3962400"/>
            <a:ext cx="2362200" cy="369332"/>
          </a:xfrm>
          <a:prstGeom prst="rect">
            <a:avLst/>
          </a:prstGeom>
          <a:noFill/>
        </p:spPr>
        <p:txBody>
          <a:bodyPr wrap="square" rtlCol="0">
            <a:spAutoFit/>
          </a:bodyPr>
          <a:lstStyle/>
          <a:p>
            <a:r>
              <a:rPr lang="en-US" dirty="0"/>
              <a:t>       </a:t>
            </a:r>
          </a:p>
        </p:txBody>
      </p:sp>
      <p:sp>
        <p:nvSpPr>
          <p:cNvPr id="145" name="TextBox 144"/>
          <p:cNvSpPr txBox="1"/>
          <p:nvPr/>
        </p:nvSpPr>
        <p:spPr>
          <a:xfrm>
            <a:off x="3276600" y="1524000"/>
            <a:ext cx="1676400" cy="369332"/>
          </a:xfrm>
          <a:prstGeom prst="rect">
            <a:avLst/>
          </a:prstGeom>
          <a:noFill/>
        </p:spPr>
        <p:txBody>
          <a:bodyPr wrap="square" rtlCol="0">
            <a:spAutoFit/>
          </a:bodyPr>
          <a:lstStyle/>
          <a:p>
            <a:r>
              <a:rPr lang="en-US" b="1" dirty="0"/>
              <a:t>                        </a:t>
            </a:r>
            <a:endParaRPr lang="en-US" b="1" i="1" dirty="0"/>
          </a:p>
        </p:txBody>
      </p:sp>
      <p:sp>
        <p:nvSpPr>
          <p:cNvPr id="146" name="TextBox 145"/>
          <p:cNvSpPr txBox="1"/>
          <p:nvPr/>
        </p:nvSpPr>
        <p:spPr>
          <a:xfrm>
            <a:off x="5562600" y="1524000"/>
            <a:ext cx="2286000" cy="369332"/>
          </a:xfrm>
          <a:prstGeom prst="rect">
            <a:avLst/>
          </a:prstGeom>
          <a:noFill/>
        </p:spPr>
        <p:txBody>
          <a:bodyPr wrap="square" rtlCol="0">
            <a:spAutoFit/>
          </a:bodyPr>
          <a:lstStyle/>
          <a:p>
            <a:r>
              <a:rPr lang="en-US" b="1" i="1" dirty="0"/>
              <a:t>         </a:t>
            </a:r>
          </a:p>
        </p:txBody>
      </p:sp>
      <p:sp>
        <p:nvSpPr>
          <p:cNvPr id="155" name="TextBox 154"/>
          <p:cNvSpPr txBox="1"/>
          <p:nvPr/>
        </p:nvSpPr>
        <p:spPr>
          <a:xfrm>
            <a:off x="6781800" y="2133600"/>
            <a:ext cx="1600200" cy="338554"/>
          </a:xfrm>
          <a:prstGeom prst="rect">
            <a:avLst/>
          </a:prstGeom>
          <a:noFill/>
        </p:spPr>
        <p:txBody>
          <a:bodyPr wrap="square" rtlCol="0">
            <a:spAutoFit/>
          </a:bodyPr>
          <a:lstStyle/>
          <a:p>
            <a:r>
              <a:rPr lang="en-US" sz="1600" dirty="0"/>
              <a:t> </a:t>
            </a:r>
          </a:p>
        </p:txBody>
      </p:sp>
      <p:sp>
        <p:nvSpPr>
          <p:cNvPr id="188" name="TextBox 187"/>
          <p:cNvSpPr txBox="1"/>
          <p:nvPr/>
        </p:nvSpPr>
        <p:spPr>
          <a:xfrm>
            <a:off x="5257800" y="4343400"/>
            <a:ext cx="2819400" cy="369332"/>
          </a:xfrm>
          <a:prstGeom prst="rect">
            <a:avLst/>
          </a:prstGeom>
          <a:noFill/>
        </p:spPr>
        <p:txBody>
          <a:bodyPr wrap="square" rtlCol="0">
            <a:spAutoFit/>
          </a:bodyPr>
          <a:lstStyle/>
          <a:p>
            <a:r>
              <a:rPr lang="en-US" dirty="0"/>
              <a:t> </a:t>
            </a:r>
          </a:p>
        </p:txBody>
      </p:sp>
      <p:cxnSp>
        <p:nvCxnSpPr>
          <p:cNvPr id="67" name="Straight Connector 66"/>
          <p:cNvCxnSpPr/>
          <p:nvPr/>
        </p:nvCxnSpPr>
        <p:spPr>
          <a:xfrm rot="5400000">
            <a:off x="-152400" y="3505200"/>
            <a:ext cx="4419600" cy="3048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1" name="Parallelogram 120"/>
          <p:cNvSpPr/>
          <p:nvPr/>
        </p:nvSpPr>
        <p:spPr>
          <a:xfrm rot="175213">
            <a:off x="3527681" y="1404449"/>
            <a:ext cx="512287" cy="4439597"/>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solidFill>
                  <a:schemeClr val="tx1"/>
                </a:solidFill>
                <a:latin typeface="Abadi MT Condensed Extra Bold" charset="0"/>
                <a:ea typeface="Abadi MT Condensed Extra Bold" charset="0"/>
                <a:cs typeface="Abadi MT Condensed Extra Bold" charset="0"/>
              </a:rPr>
              <a:t>Assyrian Exile - Israel  722 BC  </a:t>
            </a:r>
          </a:p>
        </p:txBody>
      </p:sp>
      <p:sp>
        <p:nvSpPr>
          <p:cNvPr id="122" name="Parallelogram 121"/>
          <p:cNvSpPr/>
          <p:nvPr/>
        </p:nvSpPr>
        <p:spPr>
          <a:xfrm rot="153179">
            <a:off x="5187147" y="1403804"/>
            <a:ext cx="526083" cy="442291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solidFill>
                  <a:schemeClr val="tx1"/>
                </a:solidFill>
                <a:latin typeface="Abadi MT Condensed Extra Bold" charset="0"/>
                <a:ea typeface="Abadi MT Condensed Extra Bold" charset="0"/>
                <a:cs typeface="Abadi MT Condensed Extra Bold" charset="0"/>
              </a:rPr>
              <a:t>Babylonian Exile- Judah 586 </a:t>
            </a:r>
          </a:p>
        </p:txBody>
      </p:sp>
      <p:cxnSp>
        <p:nvCxnSpPr>
          <p:cNvPr id="150" name="Straight Connector 149"/>
          <p:cNvCxnSpPr/>
          <p:nvPr/>
        </p:nvCxnSpPr>
        <p:spPr>
          <a:xfrm>
            <a:off x="762000" y="3505200"/>
            <a:ext cx="3200400"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0" y="2590800"/>
            <a:ext cx="921418" cy="369332"/>
          </a:xfrm>
          <a:prstGeom prst="rect">
            <a:avLst/>
          </a:prstGeom>
          <a:noFill/>
        </p:spPr>
        <p:txBody>
          <a:bodyPr wrap="square" rtlCol="0">
            <a:spAutoFit/>
          </a:bodyPr>
          <a:lstStyle/>
          <a:p>
            <a:r>
              <a:rPr lang="en-US" dirty="0"/>
              <a:t>Israel</a:t>
            </a:r>
          </a:p>
        </p:txBody>
      </p:sp>
      <p:sp>
        <p:nvSpPr>
          <p:cNvPr id="165" name="TextBox 164"/>
          <p:cNvSpPr txBox="1"/>
          <p:nvPr/>
        </p:nvSpPr>
        <p:spPr>
          <a:xfrm>
            <a:off x="0" y="4191000"/>
            <a:ext cx="980729" cy="369332"/>
          </a:xfrm>
          <a:prstGeom prst="rect">
            <a:avLst/>
          </a:prstGeom>
          <a:noFill/>
        </p:spPr>
        <p:txBody>
          <a:bodyPr wrap="square" rtlCol="0">
            <a:spAutoFit/>
          </a:bodyPr>
          <a:lstStyle/>
          <a:p>
            <a:r>
              <a:rPr lang="en-US" dirty="0"/>
              <a:t>Judah</a:t>
            </a:r>
          </a:p>
        </p:txBody>
      </p:sp>
      <p:sp>
        <p:nvSpPr>
          <p:cNvPr id="166" name="TextBox 165"/>
          <p:cNvSpPr txBox="1"/>
          <p:nvPr/>
        </p:nvSpPr>
        <p:spPr>
          <a:xfrm>
            <a:off x="914400" y="1447800"/>
            <a:ext cx="1371600" cy="646331"/>
          </a:xfrm>
          <a:prstGeom prst="rect">
            <a:avLst/>
          </a:prstGeom>
          <a:noFill/>
        </p:spPr>
        <p:txBody>
          <a:bodyPr wrap="square" rtlCol="0">
            <a:spAutoFit/>
          </a:bodyPr>
          <a:lstStyle/>
          <a:p>
            <a:r>
              <a:rPr lang="en-US" b="1" dirty="0">
                <a:latin typeface="Abadi MT Condensed Extra Bold" charset="0"/>
                <a:ea typeface="Abadi MT Condensed Extra Bold" charset="0"/>
                <a:cs typeface="Abadi MT Condensed Extra Bold" charset="0"/>
              </a:rPr>
              <a:t>9</a:t>
            </a:r>
            <a:r>
              <a:rPr lang="en-US" b="1" baseline="30000" dirty="0">
                <a:latin typeface="Abadi MT Condensed Extra Bold" charset="0"/>
                <a:ea typeface="Abadi MT Condensed Extra Bold" charset="0"/>
                <a:cs typeface="Abadi MT Condensed Extra Bold" charset="0"/>
              </a:rPr>
              <a:t>th</a:t>
            </a:r>
            <a:r>
              <a:rPr lang="en-US" b="1" dirty="0">
                <a:latin typeface="Abadi MT Condensed Extra Bold" charset="0"/>
                <a:ea typeface="Abadi MT Condensed Extra Bold" charset="0"/>
                <a:cs typeface="Abadi MT Condensed Extra Bold" charset="0"/>
              </a:rPr>
              <a:t> Century      </a:t>
            </a:r>
            <a:br>
              <a:rPr lang="en-US" b="1" dirty="0">
                <a:latin typeface="Abadi MT Condensed Extra Bold" charset="0"/>
                <a:ea typeface="Abadi MT Condensed Extra Bold" charset="0"/>
                <a:cs typeface="Abadi MT Condensed Extra Bold" charset="0"/>
              </a:rPr>
            </a:br>
            <a:r>
              <a:rPr lang="en-US" b="1" dirty="0">
                <a:latin typeface="Abadi MT Condensed Extra Bold" charset="0"/>
                <a:ea typeface="Abadi MT Condensed Extra Bold" charset="0"/>
                <a:cs typeface="Abadi MT Condensed Extra Bold" charset="0"/>
              </a:rPr>
              <a:t> Prophets</a:t>
            </a:r>
          </a:p>
        </p:txBody>
      </p:sp>
      <p:sp>
        <p:nvSpPr>
          <p:cNvPr id="167" name="TextBox 166"/>
          <p:cNvSpPr txBox="1"/>
          <p:nvPr/>
        </p:nvSpPr>
        <p:spPr>
          <a:xfrm>
            <a:off x="2438400" y="1447800"/>
            <a:ext cx="1846413" cy="646331"/>
          </a:xfrm>
          <a:prstGeom prst="rect">
            <a:avLst/>
          </a:prstGeom>
          <a:noFill/>
        </p:spPr>
        <p:txBody>
          <a:bodyPr wrap="square" rtlCol="0">
            <a:spAutoFit/>
          </a:bodyPr>
          <a:lstStyle/>
          <a:p>
            <a:r>
              <a:rPr lang="en-US" b="1" dirty="0">
                <a:latin typeface="Abadi MT Condensed Extra Bold" charset="0"/>
                <a:ea typeface="Abadi MT Condensed Extra Bold" charset="0"/>
                <a:cs typeface="Abadi MT Condensed Extra Bold" charset="0"/>
              </a:rPr>
              <a:t>8</a:t>
            </a:r>
            <a:r>
              <a:rPr lang="en-US" b="1" baseline="30000" dirty="0">
                <a:latin typeface="Abadi MT Condensed Extra Bold" charset="0"/>
                <a:ea typeface="Abadi MT Condensed Extra Bold" charset="0"/>
                <a:cs typeface="Abadi MT Condensed Extra Bold" charset="0"/>
              </a:rPr>
              <a:t>th</a:t>
            </a:r>
            <a:r>
              <a:rPr lang="en-US" b="1" dirty="0">
                <a:latin typeface="Abadi MT Condensed Extra Bold" charset="0"/>
                <a:ea typeface="Abadi MT Condensed Extra Bold" charset="0"/>
                <a:cs typeface="Abadi MT Condensed Extra Bold" charset="0"/>
              </a:rPr>
              <a:t> Century</a:t>
            </a:r>
          </a:p>
          <a:p>
            <a:r>
              <a:rPr lang="en-US" b="1" dirty="0">
                <a:latin typeface="Abadi MT Condensed Extra Bold" charset="0"/>
                <a:ea typeface="Abadi MT Condensed Extra Bold" charset="0"/>
                <a:cs typeface="Abadi MT Condensed Extra Bold" charset="0"/>
              </a:rPr>
              <a:t>  Prophets</a:t>
            </a:r>
          </a:p>
        </p:txBody>
      </p:sp>
      <p:sp>
        <p:nvSpPr>
          <p:cNvPr id="168" name="TextBox 167"/>
          <p:cNvSpPr txBox="1"/>
          <p:nvPr/>
        </p:nvSpPr>
        <p:spPr>
          <a:xfrm>
            <a:off x="4114800" y="1447800"/>
            <a:ext cx="1600200" cy="923330"/>
          </a:xfrm>
          <a:prstGeom prst="rect">
            <a:avLst/>
          </a:prstGeom>
          <a:noFill/>
        </p:spPr>
        <p:txBody>
          <a:bodyPr wrap="square" rtlCol="0">
            <a:spAutoFit/>
          </a:bodyPr>
          <a:lstStyle/>
          <a:p>
            <a:r>
              <a:rPr lang="en-US" b="1" dirty="0"/>
              <a:t> </a:t>
            </a:r>
            <a:r>
              <a:rPr lang="en-US" b="1" dirty="0">
                <a:latin typeface="Abadi MT Condensed Extra Bold" charset="0"/>
                <a:ea typeface="Abadi MT Condensed Extra Bold" charset="0"/>
                <a:cs typeface="Abadi MT Condensed Extra Bold" charset="0"/>
              </a:rPr>
              <a:t>7</a:t>
            </a:r>
            <a:r>
              <a:rPr lang="en-US" b="1" baseline="30000" dirty="0">
                <a:latin typeface="Abadi MT Condensed Extra Bold" charset="0"/>
                <a:ea typeface="Abadi MT Condensed Extra Bold" charset="0"/>
                <a:cs typeface="Abadi MT Condensed Extra Bold" charset="0"/>
              </a:rPr>
              <a:t>th</a:t>
            </a:r>
            <a:r>
              <a:rPr lang="en-US" b="1" dirty="0">
                <a:latin typeface="Abadi MT Condensed Extra Bold" charset="0"/>
                <a:ea typeface="Abadi MT Condensed Extra Bold" charset="0"/>
                <a:cs typeface="Abadi MT Condensed Extra Bold" charset="0"/>
              </a:rPr>
              <a:t> and 6</a:t>
            </a:r>
            <a:r>
              <a:rPr lang="en-US" b="1" baseline="30000" dirty="0">
                <a:latin typeface="Abadi MT Condensed Extra Bold" charset="0"/>
                <a:ea typeface="Abadi MT Condensed Extra Bold" charset="0"/>
                <a:cs typeface="Abadi MT Condensed Extra Bold" charset="0"/>
              </a:rPr>
              <a:t>TH</a:t>
            </a:r>
            <a:r>
              <a:rPr lang="en-US" b="1" dirty="0">
                <a:latin typeface="Abadi MT Condensed Extra Bold" charset="0"/>
                <a:ea typeface="Abadi MT Condensed Extra Bold" charset="0"/>
                <a:cs typeface="Abadi MT Condensed Extra Bold" charset="0"/>
              </a:rPr>
              <a:t> </a:t>
            </a:r>
          </a:p>
          <a:p>
            <a:r>
              <a:rPr lang="en-US" b="1" dirty="0">
                <a:latin typeface="Abadi MT Condensed Extra Bold" charset="0"/>
                <a:ea typeface="Abadi MT Condensed Extra Bold" charset="0"/>
                <a:cs typeface="Abadi MT Condensed Extra Bold" charset="0"/>
              </a:rPr>
              <a:t>    Century</a:t>
            </a:r>
          </a:p>
          <a:p>
            <a:r>
              <a:rPr lang="en-US" b="1" dirty="0">
                <a:latin typeface="Abadi MT Condensed Extra Bold" charset="0"/>
                <a:ea typeface="Abadi MT Condensed Extra Bold" charset="0"/>
                <a:cs typeface="Abadi MT Condensed Extra Bold" charset="0"/>
              </a:rPr>
              <a:t>   Prophets</a:t>
            </a:r>
          </a:p>
        </p:txBody>
      </p:sp>
      <p:sp>
        <p:nvSpPr>
          <p:cNvPr id="169" name="TextBox 168"/>
          <p:cNvSpPr txBox="1"/>
          <p:nvPr/>
        </p:nvSpPr>
        <p:spPr>
          <a:xfrm>
            <a:off x="5791201" y="1447800"/>
            <a:ext cx="1600200" cy="646331"/>
          </a:xfrm>
          <a:prstGeom prst="rect">
            <a:avLst/>
          </a:prstGeom>
          <a:noFill/>
        </p:spPr>
        <p:txBody>
          <a:bodyPr wrap="square" rtlCol="0">
            <a:spAutoFit/>
          </a:bodyPr>
          <a:lstStyle/>
          <a:p>
            <a:r>
              <a:rPr lang="en-US" b="1" dirty="0"/>
              <a:t>      Exilic </a:t>
            </a:r>
          </a:p>
          <a:p>
            <a:r>
              <a:rPr lang="en-US" b="1" dirty="0"/>
              <a:t>   </a:t>
            </a:r>
            <a:r>
              <a:rPr lang="en-US" b="1" dirty="0">
                <a:latin typeface="Abadi MT Condensed Extra Bold" charset="0"/>
                <a:ea typeface="Abadi MT Condensed Extra Bold" charset="0"/>
                <a:cs typeface="Abadi MT Condensed Extra Bold" charset="0"/>
              </a:rPr>
              <a:t>Prophets</a:t>
            </a:r>
          </a:p>
        </p:txBody>
      </p:sp>
      <p:sp>
        <p:nvSpPr>
          <p:cNvPr id="170" name="TextBox 169"/>
          <p:cNvSpPr txBox="1"/>
          <p:nvPr/>
        </p:nvSpPr>
        <p:spPr>
          <a:xfrm>
            <a:off x="838200" y="4038600"/>
            <a:ext cx="1461001" cy="923330"/>
          </a:xfrm>
          <a:prstGeom prst="rect">
            <a:avLst/>
          </a:prstGeom>
          <a:noFill/>
        </p:spPr>
        <p:txBody>
          <a:bodyPr wrap="square" rtlCol="0">
            <a:spAutoFit/>
          </a:bodyPr>
          <a:lstStyle/>
          <a:p>
            <a:r>
              <a:rPr lang="en-US" dirty="0"/>
              <a:t>Obadiah</a:t>
            </a:r>
          </a:p>
          <a:p>
            <a:endParaRPr lang="en-US" dirty="0"/>
          </a:p>
          <a:p>
            <a:r>
              <a:rPr lang="en-US" dirty="0"/>
              <a:t>    Joel</a:t>
            </a:r>
          </a:p>
        </p:txBody>
      </p:sp>
      <p:cxnSp>
        <p:nvCxnSpPr>
          <p:cNvPr id="172" name="Straight Connector 171"/>
          <p:cNvCxnSpPr/>
          <p:nvPr/>
        </p:nvCxnSpPr>
        <p:spPr>
          <a:xfrm>
            <a:off x="980729" y="4343400"/>
            <a:ext cx="609600" cy="0"/>
          </a:xfrm>
          <a:prstGeom prst="line">
            <a:avLst/>
          </a:prstGeom>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a:xfrm>
            <a:off x="2362200" y="2331976"/>
            <a:ext cx="1143001" cy="953554"/>
          </a:xfrm>
          <a:prstGeom prst="rect">
            <a:avLst/>
          </a:prstGeom>
          <a:noFill/>
        </p:spPr>
        <p:txBody>
          <a:bodyPr wrap="square" rtlCol="0">
            <a:spAutoFit/>
          </a:bodyPr>
          <a:lstStyle/>
          <a:p>
            <a:r>
              <a:rPr lang="en-US" dirty="0"/>
              <a:t>Jonah</a:t>
            </a:r>
          </a:p>
          <a:p>
            <a:r>
              <a:rPr lang="en-US" dirty="0"/>
              <a:t>Amos</a:t>
            </a:r>
          </a:p>
          <a:p>
            <a:r>
              <a:rPr lang="en-US" dirty="0"/>
              <a:t>Hosea</a:t>
            </a:r>
          </a:p>
        </p:txBody>
      </p:sp>
      <p:cxnSp>
        <p:nvCxnSpPr>
          <p:cNvPr id="182" name="Straight Connector 181"/>
          <p:cNvCxnSpPr/>
          <p:nvPr/>
        </p:nvCxnSpPr>
        <p:spPr>
          <a:xfrm>
            <a:off x="2514600" y="26670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2514600" y="29718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2489927" y="3261690"/>
            <a:ext cx="533400" cy="0"/>
          </a:xfrm>
          <a:prstGeom prst="line">
            <a:avLst/>
          </a:prstGeom>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3962400" y="3886200"/>
            <a:ext cx="1967779" cy="1200329"/>
          </a:xfrm>
          <a:prstGeom prst="rect">
            <a:avLst/>
          </a:prstGeom>
          <a:noFill/>
        </p:spPr>
        <p:txBody>
          <a:bodyPr wrap="square" rtlCol="0">
            <a:spAutoFit/>
          </a:bodyPr>
          <a:lstStyle/>
          <a:p>
            <a:r>
              <a:rPr lang="en-US" dirty="0"/>
              <a:t>Nahum</a:t>
            </a:r>
          </a:p>
          <a:p>
            <a:r>
              <a:rPr lang="en-US" dirty="0"/>
              <a:t>Zephaniah</a:t>
            </a:r>
          </a:p>
          <a:p>
            <a:r>
              <a:rPr lang="en-US" dirty="0"/>
              <a:t>Habakkuk</a:t>
            </a:r>
          </a:p>
          <a:p>
            <a:r>
              <a:rPr lang="en-US" b="1" i="1" dirty="0"/>
              <a:t>Jeremiah</a:t>
            </a:r>
          </a:p>
        </p:txBody>
      </p:sp>
      <p:cxnSp>
        <p:nvCxnSpPr>
          <p:cNvPr id="195" name="Straight Connector 194"/>
          <p:cNvCxnSpPr/>
          <p:nvPr/>
        </p:nvCxnSpPr>
        <p:spPr>
          <a:xfrm>
            <a:off x="4114800" y="41910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4114800" y="4495800"/>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4038600" y="4724400"/>
            <a:ext cx="914400" cy="0"/>
          </a:xfrm>
          <a:prstGeom prst="line">
            <a:avLst/>
          </a:prstGeom>
        </p:spPr>
        <p:style>
          <a:lnRef idx="1">
            <a:schemeClr val="accent1"/>
          </a:lnRef>
          <a:fillRef idx="0">
            <a:schemeClr val="accent1"/>
          </a:fillRef>
          <a:effectRef idx="0">
            <a:schemeClr val="accent1"/>
          </a:effectRef>
          <a:fontRef idx="minor">
            <a:schemeClr val="tx1"/>
          </a:fontRef>
        </p:style>
      </p:cxnSp>
      <p:sp>
        <p:nvSpPr>
          <p:cNvPr id="209" name="TextBox 208"/>
          <p:cNvSpPr txBox="1"/>
          <p:nvPr/>
        </p:nvSpPr>
        <p:spPr>
          <a:xfrm>
            <a:off x="5791200" y="2514600"/>
            <a:ext cx="1219201" cy="646331"/>
          </a:xfrm>
          <a:prstGeom prst="rect">
            <a:avLst/>
          </a:prstGeom>
          <a:noFill/>
        </p:spPr>
        <p:txBody>
          <a:bodyPr wrap="square" rtlCol="0">
            <a:spAutoFit/>
          </a:bodyPr>
          <a:lstStyle/>
          <a:p>
            <a:r>
              <a:rPr lang="en-US" dirty="0"/>
              <a:t>    </a:t>
            </a:r>
            <a:r>
              <a:rPr lang="en-US" b="1" i="1" dirty="0"/>
              <a:t>Daniel</a:t>
            </a:r>
          </a:p>
          <a:p>
            <a:r>
              <a:rPr lang="en-US" dirty="0"/>
              <a:t>    </a:t>
            </a:r>
            <a:r>
              <a:rPr lang="en-US" b="1" i="1" dirty="0"/>
              <a:t>Ezekiel</a:t>
            </a:r>
          </a:p>
        </p:txBody>
      </p:sp>
      <p:cxnSp>
        <p:nvCxnSpPr>
          <p:cNvPr id="230" name="Straight Connector 229"/>
          <p:cNvCxnSpPr/>
          <p:nvPr/>
        </p:nvCxnSpPr>
        <p:spPr>
          <a:xfrm rot="5400000">
            <a:off x="4985004" y="3549396"/>
            <a:ext cx="4355592" cy="3048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35" name="TextBox 234"/>
          <p:cNvSpPr txBox="1"/>
          <p:nvPr/>
        </p:nvSpPr>
        <p:spPr>
          <a:xfrm>
            <a:off x="7391400" y="1447800"/>
            <a:ext cx="1368143" cy="646331"/>
          </a:xfrm>
          <a:prstGeom prst="rect">
            <a:avLst/>
          </a:prstGeom>
          <a:noFill/>
        </p:spPr>
        <p:txBody>
          <a:bodyPr wrap="square" rtlCol="0">
            <a:spAutoFit/>
          </a:bodyPr>
          <a:lstStyle/>
          <a:p>
            <a:r>
              <a:rPr lang="en-US" b="1" dirty="0"/>
              <a:t>Postexilic</a:t>
            </a:r>
          </a:p>
          <a:p>
            <a:r>
              <a:rPr lang="en-US" b="1" dirty="0">
                <a:latin typeface="Abadi MT Condensed Extra Bold" charset="0"/>
                <a:ea typeface="Abadi MT Condensed Extra Bold" charset="0"/>
                <a:cs typeface="Abadi MT Condensed Extra Bold" charset="0"/>
              </a:rPr>
              <a:t>Prophets</a:t>
            </a:r>
          </a:p>
        </p:txBody>
      </p:sp>
      <p:sp>
        <p:nvSpPr>
          <p:cNvPr id="236" name="TextBox 235"/>
          <p:cNvSpPr txBox="1"/>
          <p:nvPr/>
        </p:nvSpPr>
        <p:spPr>
          <a:xfrm>
            <a:off x="7391400" y="2438400"/>
            <a:ext cx="1292456" cy="923330"/>
          </a:xfrm>
          <a:prstGeom prst="rect">
            <a:avLst/>
          </a:prstGeom>
          <a:noFill/>
        </p:spPr>
        <p:txBody>
          <a:bodyPr wrap="square" rtlCol="0">
            <a:spAutoFit/>
          </a:bodyPr>
          <a:lstStyle/>
          <a:p>
            <a:r>
              <a:rPr lang="en-US" dirty="0"/>
              <a:t>  Haggai</a:t>
            </a:r>
          </a:p>
          <a:p>
            <a:r>
              <a:rPr lang="en-US" dirty="0"/>
              <a:t>Zechariah</a:t>
            </a:r>
          </a:p>
          <a:p>
            <a:r>
              <a:rPr lang="en-US" dirty="0"/>
              <a:t>  Malachi</a:t>
            </a:r>
          </a:p>
        </p:txBody>
      </p:sp>
      <p:cxnSp>
        <p:nvCxnSpPr>
          <p:cNvPr id="238" name="Straight Connector 237"/>
          <p:cNvCxnSpPr/>
          <p:nvPr/>
        </p:nvCxnSpPr>
        <p:spPr>
          <a:xfrm>
            <a:off x="7620000" y="27432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467600" y="30480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620000" y="336173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1120770" y="4902590"/>
            <a:ext cx="375725" cy="1368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When Did They Prophecy?</a:t>
            </a:r>
          </a:p>
        </p:txBody>
      </p:sp>
      <p:sp>
        <p:nvSpPr>
          <p:cNvPr id="5" name="Text Placeholder 4"/>
          <p:cNvSpPr>
            <a:spLocks noGrp="1"/>
          </p:cNvSpPr>
          <p:nvPr>
            <p:ph type="body" idx="1"/>
          </p:nvPr>
        </p:nvSpPr>
        <p:spPr>
          <a:xfrm>
            <a:off x="457200" y="1442419"/>
            <a:ext cx="4040188" cy="715355"/>
          </a:xfrm>
        </p:spPr>
        <p:txBody>
          <a:bodyPr/>
          <a:lstStyle/>
          <a:p>
            <a:r>
              <a:rPr lang="en-US" dirty="0"/>
              <a:t>Canonical Order</a:t>
            </a:r>
          </a:p>
        </p:txBody>
      </p:sp>
      <p:sp>
        <p:nvSpPr>
          <p:cNvPr id="6" name="Content Placeholder 5"/>
          <p:cNvSpPr>
            <a:spLocks noGrp="1"/>
          </p:cNvSpPr>
          <p:nvPr>
            <p:ph sz="half" idx="2"/>
          </p:nvPr>
        </p:nvSpPr>
        <p:spPr>
          <a:xfrm>
            <a:off x="455613" y="2008186"/>
            <a:ext cx="4041775" cy="4713288"/>
          </a:xfrm>
        </p:spPr>
        <p:txBody>
          <a:bodyPr>
            <a:noAutofit/>
          </a:bodyPr>
          <a:lstStyle/>
          <a:p>
            <a:pPr marL="461772" indent="-342900">
              <a:buFont typeface="+mj-lt"/>
              <a:buAutoNum type="arabicPeriod"/>
            </a:pPr>
            <a:r>
              <a:rPr lang="en-US" sz="1800" dirty="0"/>
              <a:t>Isaiah</a:t>
            </a:r>
          </a:p>
          <a:p>
            <a:pPr marL="461772" indent="-342900">
              <a:buFont typeface="+mj-lt"/>
              <a:buAutoNum type="arabicPeriod"/>
            </a:pPr>
            <a:r>
              <a:rPr lang="en-US" sz="1800" dirty="0"/>
              <a:t>Jeremiah </a:t>
            </a:r>
          </a:p>
          <a:p>
            <a:pPr marL="461772" indent="-342900">
              <a:buFont typeface="+mj-lt"/>
              <a:buAutoNum type="arabicPeriod"/>
            </a:pPr>
            <a:r>
              <a:rPr lang="en-US" sz="1800" i="1" dirty="0"/>
              <a:t>Lamentations (Jeremiah)</a:t>
            </a:r>
          </a:p>
          <a:p>
            <a:pPr marL="461772" indent="-342900">
              <a:buFont typeface="+mj-lt"/>
              <a:buAutoNum type="arabicPeriod"/>
            </a:pPr>
            <a:r>
              <a:rPr lang="en-US" sz="1800" dirty="0"/>
              <a:t>Ezekiel</a:t>
            </a:r>
          </a:p>
          <a:p>
            <a:pPr marL="461772" indent="-342900">
              <a:buFont typeface="+mj-lt"/>
              <a:buAutoNum type="arabicPeriod"/>
            </a:pPr>
            <a:r>
              <a:rPr lang="en-US" sz="1800" dirty="0"/>
              <a:t>Daniel</a:t>
            </a:r>
          </a:p>
          <a:p>
            <a:pPr marL="461772" indent="-342900">
              <a:buFont typeface="+mj-lt"/>
              <a:buAutoNum type="arabicPeriod"/>
            </a:pPr>
            <a:r>
              <a:rPr lang="en-US" sz="1800" dirty="0"/>
              <a:t>Hosea</a:t>
            </a:r>
          </a:p>
          <a:p>
            <a:pPr marL="461772" indent="-342900">
              <a:buFont typeface="+mj-lt"/>
              <a:buAutoNum type="arabicPeriod"/>
            </a:pPr>
            <a:r>
              <a:rPr lang="en-US" sz="1800" dirty="0"/>
              <a:t>Joel</a:t>
            </a:r>
          </a:p>
          <a:p>
            <a:pPr marL="461772" indent="-342900">
              <a:buFont typeface="+mj-lt"/>
              <a:buAutoNum type="arabicPeriod"/>
            </a:pPr>
            <a:r>
              <a:rPr lang="en-US" sz="1800" dirty="0"/>
              <a:t>Amos</a:t>
            </a:r>
          </a:p>
          <a:p>
            <a:pPr marL="461772" indent="-342900">
              <a:buFont typeface="+mj-lt"/>
              <a:buAutoNum type="arabicPeriod"/>
            </a:pPr>
            <a:r>
              <a:rPr lang="en-US" sz="1800" dirty="0"/>
              <a:t>Obadiah</a:t>
            </a:r>
          </a:p>
          <a:p>
            <a:pPr marL="461772" indent="-342900">
              <a:buFont typeface="+mj-lt"/>
              <a:buAutoNum type="arabicPeriod"/>
            </a:pPr>
            <a:r>
              <a:rPr lang="en-US" sz="1800" dirty="0"/>
              <a:t>Jonah</a:t>
            </a:r>
          </a:p>
          <a:p>
            <a:pPr marL="461772" indent="-342900">
              <a:buFont typeface="+mj-lt"/>
              <a:buAutoNum type="arabicPeriod"/>
            </a:pPr>
            <a:r>
              <a:rPr lang="en-US" sz="1800" dirty="0"/>
              <a:t>Micah</a:t>
            </a:r>
          </a:p>
          <a:p>
            <a:pPr marL="461772" indent="-342900">
              <a:buFont typeface="+mj-lt"/>
              <a:buAutoNum type="arabicPeriod"/>
            </a:pPr>
            <a:r>
              <a:rPr lang="en-US" sz="1800" dirty="0"/>
              <a:t>Nahum</a:t>
            </a:r>
          </a:p>
          <a:p>
            <a:pPr marL="461772" indent="-342900">
              <a:buFont typeface="+mj-lt"/>
              <a:buAutoNum type="arabicPeriod"/>
            </a:pPr>
            <a:r>
              <a:rPr lang="en-US" sz="1800" dirty="0"/>
              <a:t>Habakkuk</a:t>
            </a:r>
          </a:p>
          <a:p>
            <a:pPr marL="461772" indent="-342900">
              <a:buFont typeface="+mj-lt"/>
              <a:buAutoNum type="arabicPeriod"/>
            </a:pPr>
            <a:r>
              <a:rPr lang="en-US" sz="1800" dirty="0"/>
              <a:t>Zephaniah</a:t>
            </a:r>
          </a:p>
          <a:p>
            <a:pPr marL="461772" indent="-342900">
              <a:buFont typeface="+mj-lt"/>
              <a:buAutoNum type="arabicPeriod"/>
            </a:pPr>
            <a:r>
              <a:rPr lang="en-US" sz="1800" dirty="0"/>
              <a:t>Haggai</a:t>
            </a:r>
          </a:p>
          <a:p>
            <a:pPr marL="461772" indent="-342900">
              <a:buFont typeface="+mj-lt"/>
              <a:buAutoNum type="arabicPeriod"/>
            </a:pPr>
            <a:r>
              <a:rPr lang="en-US" sz="1800" dirty="0"/>
              <a:t>Zechariah</a:t>
            </a:r>
          </a:p>
          <a:p>
            <a:pPr marL="461772" indent="-342900">
              <a:buFont typeface="+mj-lt"/>
              <a:buAutoNum type="arabicPeriod"/>
            </a:pPr>
            <a:r>
              <a:rPr lang="en-US" sz="1800" dirty="0"/>
              <a:t>Malachi</a:t>
            </a:r>
          </a:p>
        </p:txBody>
      </p:sp>
      <p:sp>
        <p:nvSpPr>
          <p:cNvPr id="7" name="Text Placeholder 6"/>
          <p:cNvSpPr>
            <a:spLocks noGrp="1"/>
          </p:cNvSpPr>
          <p:nvPr>
            <p:ph type="body" sz="quarter" idx="3"/>
          </p:nvPr>
        </p:nvSpPr>
        <p:spPr>
          <a:xfrm>
            <a:off x="4645025" y="1447181"/>
            <a:ext cx="4041775" cy="715355"/>
          </a:xfrm>
        </p:spPr>
        <p:txBody>
          <a:bodyPr/>
          <a:lstStyle/>
          <a:p>
            <a:r>
              <a:rPr lang="en-US" dirty="0"/>
              <a:t>Chronological order</a:t>
            </a:r>
          </a:p>
        </p:txBody>
      </p:sp>
      <p:sp>
        <p:nvSpPr>
          <p:cNvPr id="8" name="Content Placeholder 7"/>
          <p:cNvSpPr>
            <a:spLocks noGrp="1"/>
          </p:cNvSpPr>
          <p:nvPr>
            <p:ph sz="quarter" idx="4"/>
          </p:nvPr>
        </p:nvSpPr>
        <p:spPr>
          <a:xfrm>
            <a:off x="4625975" y="2008186"/>
            <a:ext cx="4114800" cy="4713288"/>
          </a:xfrm>
        </p:spPr>
        <p:txBody>
          <a:bodyPr>
            <a:noAutofit/>
          </a:bodyPr>
          <a:lstStyle/>
          <a:p>
            <a:pPr marL="461772" indent="-342900">
              <a:buFont typeface="+mj-lt"/>
              <a:buAutoNum type="arabicPeriod"/>
            </a:pPr>
            <a:r>
              <a:rPr lang="en-US" sz="1800" dirty="0"/>
              <a:t>Isaiah</a:t>
            </a:r>
          </a:p>
          <a:p>
            <a:pPr marL="461772" indent="-342900">
              <a:buFont typeface="+mj-lt"/>
              <a:buAutoNum type="arabicPeriod"/>
            </a:pPr>
            <a:r>
              <a:rPr lang="en-US" sz="1800" dirty="0"/>
              <a:t>Jeremiah</a:t>
            </a:r>
          </a:p>
          <a:p>
            <a:pPr marL="461772" indent="-342900">
              <a:buFont typeface="+mj-lt"/>
              <a:buAutoNum type="arabicPeriod"/>
            </a:pPr>
            <a:r>
              <a:rPr lang="en-US" sz="1800" i="1" dirty="0"/>
              <a:t>Lamentations</a:t>
            </a:r>
          </a:p>
          <a:p>
            <a:pPr marL="461772" indent="-342900">
              <a:buFont typeface="+mj-lt"/>
              <a:buAutoNum type="arabicPeriod"/>
            </a:pPr>
            <a:r>
              <a:rPr lang="en-US" sz="1800" dirty="0"/>
              <a:t>Obadiah</a:t>
            </a:r>
          </a:p>
          <a:p>
            <a:pPr marL="461772" indent="-342900">
              <a:buFont typeface="+mj-lt"/>
              <a:buAutoNum type="arabicPeriod"/>
            </a:pPr>
            <a:r>
              <a:rPr lang="en-US" sz="1800" dirty="0"/>
              <a:t>Joel</a:t>
            </a:r>
          </a:p>
          <a:p>
            <a:pPr marL="461772" indent="-342900">
              <a:buFont typeface="+mj-lt"/>
              <a:buAutoNum type="arabicPeriod"/>
            </a:pPr>
            <a:r>
              <a:rPr lang="en-US" sz="1800" dirty="0"/>
              <a:t>Jonah</a:t>
            </a:r>
          </a:p>
          <a:p>
            <a:pPr marL="461772" indent="-342900">
              <a:buFont typeface="+mj-lt"/>
              <a:buAutoNum type="arabicPeriod"/>
            </a:pPr>
            <a:r>
              <a:rPr lang="en-US" sz="1800" dirty="0"/>
              <a:t>Amos</a:t>
            </a:r>
          </a:p>
          <a:p>
            <a:pPr marL="461772" indent="-342900">
              <a:buFont typeface="+mj-lt"/>
              <a:buAutoNum type="arabicPeriod"/>
            </a:pPr>
            <a:r>
              <a:rPr lang="en-US" sz="1800" dirty="0"/>
              <a:t>Hosea</a:t>
            </a:r>
          </a:p>
          <a:p>
            <a:pPr marL="461772" indent="-342900">
              <a:buFont typeface="+mj-lt"/>
              <a:buAutoNum type="arabicPeriod"/>
            </a:pPr>
            <a:r>
              <a:rPr lang="en-US" sz="1800" dirty="0"/>
              <a:t>Micah</a:t>
            </a:r>
          </a:p>
          <a:p>
            <a:pPr marL="461772" indent="-342900">
              <a:buFont typeface="+mj-lt"/>
              <a:buAutoNum type="arabicPeriod"/>
            </a:pPr>
            <a:r>
              <a:rPr lang="en-US" sz="1800" dirty="0"/>
              <a:t>Nahum</a:t>
            </a:r>
          </a:p>
          <a:p>
            <a:pPr marL="461772" indent="-342900">
              <a:buFont typeface="+mj-lt"/>
              <a:buAutoNum type="arabicPeriod"/>
            </a:pPr>
            <a:r>
              <a:rPr lang="en-US" sz="1800" dirty="0"/>
              <a:t>Zephaniah</a:t>
            </a:r>
          </a:p>
          <a:p>
            <a:pPr marL="461772" indent="-342900">
              <a:buFont typeface="+mj-lt"/>
              <a:buAutoNum type="arabicPeriod"/>
            </a:pPr>
            <a:r>
              <a:rPr lang="en-US" sz="1800" dirty="0"/>
              <a:t>Habakkuk</a:t>
            </a:r>
          </a:p>
          <a:p>
            <a:pPr marL="461772" indent="-342900">
              <a:buFont typeface="+mj-lt"/>
              <a:buAutoNum type="arabicPeriod"/>
            </a:pPr>
            <a:r>
              <a:rPr lang="en-US" sz="1800" dirty="0"/>
              <a:t>Daniel</a:t>
            </a:r>
          </a:p>
          <a:p>
            <a:pPr marL="461772" indent="-342900">
              <a:buFont typeface="+mj-lt"/>
              <a:buAutoNum type="arabicPeriod"/>
            </a:pPr>
            <a:r>
              <a:rPr lang="en-US" sz="1800" dirty="0"/>
              <a:t>Ezekiel</a:t>
            </a:r>
          </a:p>
          <a:p>
            <a:pPr marL="461772" indent="-342900">
              <a:buFont typeface="+mj-lt"/>
              <a:buAutoNum type="arabicPeriod"/>
            </a:pPr>
            <a:r>
              <a:rPr lang="en-US" sz="1800" dirty="0"/>
              <a:t>Haggai</a:t>
            </a:r>
          </a:p>
          <a:p>
            <a:pPr marL="461772" indent="-342900">
              <a:buFont typeface="+mj-lt"/>
              <a:buAutoNum type="arabicPeriod"/>
            </a:pPr>
            <a:r>
              <a:rPr lang="en-US" sz="1800" dirty="0"/>
              <a:t>Zechariah</a:t>
            </a:r>
          </a:p>
          <a:p>
            <a:pPr marL="461772" indent="-342900">
              <a:buFont typeface="+mj-lt"/>
              <a:buAutoNum type="arabicPeriod"/>
            </a:pPr>
            <a:r>
              <a:rPr lang="en-US" sz="1800" dirty="0"/>
              <a:t>Malachi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09520" y="1106148"/>
          <a:ext cx="8759506" cy="4578292"/>
        </p:xfrm>
        <a:graphic>
          <a:graphicData uri="http://schemas.openxmlformats.org/drawingml/2006/table">
            <a:tbl>
              <a:tblPr firstRow="1" bandRow="1">
                <a:tableStyleId>{5940675A-B579-460E-94D1-54222C63F5DA}</a:tableStyleId>
              </a:tblPr>
              <a:tblGrid>
                <a:gridCol w="875951">
                  <a:extLst>
                    <a:ext uri="{9D8B030D-6E8A-4147-A177-3AD203B41FA5}">
                      <a16:colId xmlns:a16="http://schemas.microsoft.com/office/drawing/2014/main" val="20000"/>
                    </a:ext>
                  </a:extLst>
                </a:gridCol>
                <a:gridCol w="460882">
                  <a:extLst>
                    <a:ext uri="{9D8B030D-6E8A-4147-A177-3AD203B41FA5}">
                      <a16:colId xmlns:a16="http://schemas.microsoft.com/office/drawing/2014/main" val="20001"/>
                    </a:ext>
                  </a:extLst>
                </a:gridCol>
                <a:gridCol w="469325">
                  <a:extLst>
                    <a:ext uri="{9D8B030D-6E8A-4147-A177-3AD203B41FA5}">
                      <a16:colId xmlns:a16="http://schemas.microsoft.com/office/drawing/2014/main" val="20002"/>
                    </a:ext>
                  </a:extLst>
                </a:gridCol>
                <a:gridCol w="1200048">
                  <a:extLst>
                    <a:ext uri="{9D8B030D-6E8A-4147-A177-3AD203B41FA5}">
                      <a16:colId xmlns:a16="http://schemas.microsoft.com/office/drawing/2014/main" val="20003"/>
                    </a:ext>
                  </a:extLst>
                </a:gridCol>
                <a:gridCol w="968103">
                  <a:extLst>
                    <a:ext uri="{9D8B030D-6E8A-4147-A177-3AD203B41FA5}">
                      <a16:colId xmlns:a16="http://schemas.microsoft.com/office/drawing/2014/main" val="20004"/>
                    </a:ext>
                  </a:extLst>
                </a:gridCol>
                <a:gridCol w="1281394">
                  <a:extLst>
                    <a:ext uri="{9D8B030D-6E8A-4147-A177-3AD203B41FA5}">
                      <a16:colId xmlns:a16="http://schemas.microsoft.com/office/drawing/2014/main" val="20005"/>
                    </a:ext>
                  </a:extLst>
                </a:gridCol>
                <a:gridCol w="614615">
                  <a:extLst>
                    <a:ext uri="{9D8B030D-6E8A-4147-A177-3AD203B41FA5}">
                      <a16:colId xmlns:a16="http://schemas.microsoft.com/office/drawing/2014/main" val="20006"/>
                    </a:ext>
                  </a:extLst>
                </a:gridCol>
                <a:gridCol w="479794">
                  <a:extLst>
                    <a:ext uri="{9D8B030D-6E8A-4147-A177-3AD203B41FA5}">
                      <a16:colId xmlns:a16="http://schemas.microsoft.com/office/drawing/2014/main" val="20007"/>
                    </a:ext>
                  </a:extLst>
                </a:gridCol>
                <a:gridCol w="1477394">
                  <a:extLst>
                    <a:ext uri="{9D8B030D-6E8A-4147-A177-3AD203B41FA5}">
                      <a16:colId xmlns:a16="http://schemas.microsoft.com/office/drawing/2014/main" val="20008"/>
                    </a:ext>
                  </a:extLst>
                </a:gridCol>
                <a:gridCol w="932000">
                  <a:extLst>
                    <a:ext uri="{9D8B030D-6E8A-4147-A177-3AD203B41FA5}">
                      <a16:colId xmlns:a16="http://schemas.microsoft.com/office/drawing/2014/main" val="20009"/>
                    </a:ext>
                  </a:extLst>
                </a:gridCol>
              </a:tblGrid>
              <a:tr h="211175">
                <a:tc>
                  <a:txBody>
                    <a:bodyPr/>
                    <a:lstStyle/>
                    <a:p>
                      <a:pPr algn="ctr"/>
                      <a:r>
                        <a:rPr lang="en-US" sz="800" dirty="0">
                          <a:solidFill>
                            <a:schemeClr val="bg1"/>
                          </a:solidFill>
                          <a:latin typeface="Abadi MT Condensed Extra Bold" charset="0"/>
                          <a:ea typeface="Abadi MT Condensed Extra Bold" charset="0"/>
                          <a:cs typeface="Abadi MT Condensed Extra Bold" charset="0"/>
                        </a:rPr>
                        <a:t>KINGS</a:t>
                      </a:r>
                    </a:p>
                  </a:txBody>
                  <a:tcPr marL="68580" marR="68580" marT="34290" marB="34290">
                    <a:solidFill>
                      <a:srgbClr val="7030A0"/>
                    </a:solidFill>
                  </a:tcPr>
                </a:tc>
                <a:tc>
                  <a:txBody>
                    <a:bodyPr/>
                    <a:lstStyle/>
                    <a:p>
                      <a:pPr algn="ctr"/>
                      <a:r>
                        <a:rPr lang="en-US" sz="800" dirty="0">
                          <a:solidFill>
                            <a:schemeClr val="bg1"/>
                          </a:solidFill>
                          <a:latin typeface="Abadi MT Condensed Extra Bold" charset="0"/>
                          <a:ea typeface="Abadi MT Condensed Extra Bold" charset="0"/>
                          <a:cs typeface="Abadi MT Condensed Extra Bold" charset="0"/>
                        </a:rPr>
                        <a:t>GODLY?</a:t>
                      </a:r>
                    </a:p>
                  </a:txBody>
                  <a:tcPr marL="68580" marR="68580" marT="34290" marB="34290">
                    <a:solidFill>
                      <a:srgbClr val="7030A0"/>
                    </a:solidFill>
                  </a:tcPr>
                </a:tc>
                <a:tc>
                  <a:txBody>
                    <a:bodyPr/>
                    <a:lstStyle/>
                    <a:p>
                      <a:pPr algn="ctr"/>
                      <a:r>
                        <a:rPr lang="en-US" sz="800" dirty="0">
                          <a:solidFill>
                            <a:schemeClr val="bg1"/>
                          </a:solidFill>
                          <a:latin typeface="Abadi MT Condensed Extra Bold" charset="0"/>
                          <a:ea typeface="Abadi MT Condensed Extra Bold" charset="0"/>
                          <a:cs typeface="Abadi MT Condensed Extra Bold" charset="0"/>
                        </a:rPr>
                        <a:t>YEARS</a:t>
                      </a:r>
                    </a:p>
                  </a:txBody>
                  <a:tcPr marL="68580" marR="68580" marT="34290" marB="34290">
                    <a:solidFill>
                      <a:srgbClr val="7030A0"/>
                    </a:solidFill>
                  </a:tcPr>
                </a:tc>
                <a:tc>
                  <a:txBody>
                    <a:bodyPr/>
                    <a:lstStyle/>
                    <a:p>
                      <a:pPr algn="ctr"/>
                      <a:r>
                        <a:rPr lang="en-US" sz="800" dirty="0">
                          <a:solidFill>
                            <a:schemeClr val="bg1"/>
                          </a:solidFill>
                          <a:latin typeface="Abadi MT Condensed Extra Bold" charset="0"/>
                          <a:ea typeface="Abadi MT Condensed Extra Bold" charset="0"/>
                          <a:cs typeface="Abadi MT Condensed Extra Bold" charset="0"/>
                        </a:rPr>
                        <a:t>SCRIPTURE</a:t>
                      </a:r>
                    </a:p>
                  </a:txBody>
                  <a:tcPr marL="68580" marR="68580" marT="34290" marB="34290">
                    <a:solidFill>
                      <a:srgbClr val="7030A0"/>
                    </a:solidFill>
                  </a:tcPr>
                </a:tc>
                <a:tc>
                  <a:txBody>
                    <a:bodyPr/>
                    <a:lstStyle/>
                    <a:p>
                      <a:pPr algn="ctr"/>
                      <a:r>
                        <a:rPr lang="en-US" sz="800" dirty="0">
                          <a:solidFill>
                            <a:schemeClr val="bg1"/>
                          </a:solidFill>
                          <a:latin typeface="Abadi MT Condensed Extra Bold" charset="0"/>
                          <a:ea typeface="Abadi MT Condensed Extra Bold" charset="0"/>
                          <a:cs typeface="Abadi MT Condensed Extra Bold" charset="0"/>
                        </a:rPr>
                        <a:t>PROPHETS</a:t>
                      </a:r>
                    </a:p>
                  </a:txBody>
                  <a:tcPr marL="68580" marR="68580" marT="34290" marB="34290">
                    <a:solidFill>
                      <a:srgbClr val="7030A0"/>
                    </a:solidFill>
                  </a:tcPr>
                </a:tc>
                <a:tc>
                  <a:txBody>
                    <a:bodyPr/>
                    <a:lstStyle/>
                    <a:p>
                      <a:pPr algn="ctr"/>
                      <a:r>
                        <a:rPr lang="en-US" sz="800" dirty="0">
                          <a:solidFill>
                            <a:schemeClr val="bg1"/>
                          </a:solidFill>
                          <a:latin typeface="Abadi MT Condensed Extra Bold" charset="0"/>
                          <a:ea typeface="Abadi MT Condensed Extra Bold" charset="0"/>
                          <a:cs typeface="Abadi MT Condensed Extra Bold" charset="0"/>
                        </a:rPr>
                        <a:t>KINGS</a:t>
                      </a:r>
                    </a:p>
                  </a:txBody>
                  <a:tcPr marL="68580" marR="68580" marT="34290" marB="34290">
                    <a:solidFill>
                      <a:srgbClr val="FF0000"/>
                    </a:solidFill>
                  </a:tcPr>
                </a:tc>
                <a:tc>
                  <a:txBody>
                    <a:bodyPr/>
                    <a:lstStyle/>
                    <a:p>
                      <a:pPr algn="ctr"/>
                      <a:r>
                        <a:rPr lang="en-US" sz="800" dirty="0">
                          <a:solidFill>
                            <a:schemeClr val="bg1"/>
                          </a:solidFill>
                          <a:latin typeface="Abadi MT Condensed Extra Bold" charset="0"/>
                          <a:ea typeface="Abadi MT Condensed Extra Bold" charset="0"/>
                          <a:cs typeface="Abadi MT Condensed Extra Bold" charset="0"/>
                        </a:rPr>
                        <a:t>GODLY?</a:t>
                      </a:r>
                    </a:p>
                  </a:txBody>
                  <a:tcPr marL="68580" marR="68580" marT="34290" marB="34290">
                    <a:solidFill>
                      <a:srgbClr val="FF0000"/>
                    </a:solidFill>
                  </a:tcPr>
                </a:tc>
                <a:tc>
                  <a:txBody>
                    <a:bodyPr/>
                    <a:lstStyle/>
                    <a:p>
                      <a:pPr algn="ctr"/>
                      <a:r>
                        <a:rPr lang="en-US" sz="800" dirty="0">
                          <a:solidFill>
                            <a:schemeClr val="bg1"/>
                          </a:solidFill>
                          <a:latin typeface="Abadi MT Condensed Extra Bold" charset="0"/>
                          <a:ea typeface="Abadi MT Condensed Extra Bold" charset="0"/>
                          <a:cs typeface="Abadi MT Condensed Extra Bold" charset="0"/>
                        </a:rPr>
                        <a:t>YEARS</a:t>
                      </a:r>
                    </a:p>
                  </a:txBody>
                  <a:tcPr marL="68580" marR="68580" marT="34290" marB="34290">
                    <a:solidFill>
                      <a:srgbClr val="FF0000"/>
                    </a:solidFill>
                  </a:tcPr>
                </a:tc>
                <a:tc>
                  <a:txBody>
                    <a:bodyPr/>
                    <a:lstStyle/>
                    <a:p>
                      <a:pPr algn="ctr"/>
                      <a:r>
                        <a:rPr lang="en-US" sz="800" dirty="0">
                          <a:solidFill>
                            <a:schemeClr val="bg1"/>
                          </a:solidFill>
                          <a:latin typeface="Abadi MT Condensed Extra Bold" charset="0"/>
                          <a:ea typeface="Abadi MT Condensed Extra Bold" charset="0"/>
                          <a:cs typeface="Abadi MT Condensed Extra Bold" charset="0"/>
                        </a:rPr>
                        <a:t>SCRIPTURE</a:t>
                      </a:r>
                    </a:p>
                  </a:txBody>
                  <a:tcPr marL="68580" marR="68580" marT="34290" marB="34290">
                    <a:solidFill>
                      <a:srgbClr val="FF0000"/>
                    </a:solidFill>
                  </a:tcPr>
                </a:tc>
                <a:tc>
                  <a:txBody>
                    <a:bodyPr/>
                    <a:lstStyle/>
                    <a:p>
                      <a:pPr algn="ctr"/>
                      <a:r>
                        <a:rPr lang="en-US" sz="800" dirty="0">
                          <a:solidFill>
                            <a:schemeClr val="bg1"/>
                          </a:solidFill>
                          <a:latin typeface="Abadi MT Condensed Extra Bold" charset="0"/>
                          <a:ea typeface="Abadi MT Condensed Extra Bold" charset="0"/>
                          <a:cs typeface="Abadi MT Condensed Extra Bold" charset="0"/>
                        </a:rPr>
                        <a:t>PROPHETS</a:t>
                      </a:r>
                    </a:p>
                  </a:txBody>
                  <a:tcPr marL="68580" marR="68580" marT="34290" marB="34290">
                    <a:solidFill>
                      <a:srgbClr val="FF0000"/>
                    </a:solidFill>
                  </a:tcPr>
                </a:tc>
                <a:extLst>
                  <a:ext uri="{0D108BD9-81ED-4DB2-BD59-A6C34878D82A}">
                    <a16:rowId xmlns:a16="http://schemas.microsoft.com/office/drawing/2014/main" val="10000"/>
                  </a:ext>
                </a:extLst>
              </a:tr>
              <a:tr h="194282">
                <a:tc>
                  <a:txBody>
                    <a:bodyPr/>
                    <a:lstStyle/>
                    <a:p>
                      <a:r>
                        <a:rPr lang="en-US" sz="700" b="1" baseline="0" dirty="0">
                          <a:solidFill>
                            <a:srgbClr val="7030A0"/>
                          </a:solidFill>
                        </a:rPr>
                        <a:t>Jeroboam</a:t>
                      </a:r>
                    </a:p>
                  </a:txBody>
                  <a:tcPr marL="68580" marR="68580" marT="34290" marB="34290">
                    <a:solidFill>
                      <a:schemeClr val="tx2">
                        <a:lumMod val="20000"/>
                        <a:lumOff val="80000"/>
                      </a:schemeClr>
                    </a:solidFill>
                  </a:tcPr>
                </a:tc>
                <a:tc>
                  <a:txBody>
                    <a:bodyPr/>
                    <a:lstStyle/>
                    <a:p>
                      <a:r>
                        <a:rPr lang="en-US" sz="700" b="1" dirty="0">
                          <a:solidFill>
                            <a:srgbClr val="7030A0"/>
                          </a:solidFill>
                        </a:rPr>
                        <a:t>No</a:t>
                      </a:r>
                    </a:p>
                  </a:txBody>
                  <a:tcPr marL="68580" marR="68580" marT="34290" marB="34290">
                    <a:solidFill>
                      <a:schemeClr val="tx2">
                        <a:lumMod val="20000"/>
                        <a:lumOff val="80000"/>
                      </a:schemeClr>
                    </a:solidFill>
                  </a:tcPr>
                </a:tc>
                <a:tc>
                  <a:txBody>
                    <a:bodyPr/>
                    <a:lstStyle/>
                    <a:p>
                      <a:r>
                        <a:rPr lang="en-US" sz="700" b="1" dirty="0">
                          <a:solidFill>
                            <a:srgbClr val="7030A0"/>
                          </a:solidFill>
                        </a:rPr>
                        <a:t>22</a:t>
                      </a:r>
                    </a:p>
                  </a:txBody>
                  <a:tcPr marL="68580" marR="68580" marT="34290" marB="34290">
                    <a:solidFill>
                      <a:schemeClr val="tx2">
                        <a:lumMod val="20000"/>
                        <a:lumOff val="80000"/>
                      </a:schemeClr>
                    </a:solidFill>
                  </a:tcPr>
                </a:tc>
                <a:tc>
                  <a:txBody>
                    <a:bodyPr/>
                    <a:lstStyle/>
                    <a:p>
                      <a:r>
                        <a:rPr lang="en-US" sz="700" b="1" dirty="0">
                          <a:solidFill>
                            <a:srgbClr val="7030A0"/>
                          </a:solidFill>
                        </a:rPr>
                        <a:t>1 Kings 12-14</a:t>
                      </a:r>
                    </a:p>
                  </a:txBody>
                  <a:tcPr marL="68580" marR="68580" marT="34290" marB="34290">
                    <a:solidFill>
                      <a:schemeClr val="tx2">
                        <a:lumMod val="20000"/>
                        <a:lumOff val="80000"/>
                      </a:schemeClr>
                    </a:solidFill>
                  </a:tcPr>
                </a:tc>
                <a:tc>
                  <a:txBody>
                    <a:bodyPr/>
                    <a:lstStyle/>
                    <a:p>
                      <a:endParaRPr lang="en-US" sz="700" b="1" dirty="0">
                        <a:solidFill>
                          <a:srgbClr val="7030A0"/>
                        </a:solidFill>
                      </a:endParaRPr>
                    </a:p>
                  </a:txBody>
                  <a:tcPr marL="68580" marR="68580" marT="34290" marB="34290">
                    <a:solidFill>
                      <a:schemeClr val="tx2">
                        <a:lumMod val="20000"/>
                        <a:lumOff val="80000"/>
                      </a:schemeClr>
                    </a:solidFill>
                  </a:tcPr>
                </a:tc>
                <a:tc>
                  <a:txBody>
                    <a:bodyPr/>
                    <a:lstStyle/>
                    <a:p>
                      <a:r>
                        <a:rPr lang="en-US" sz="700" b="1" dirty="0" err="1">
                          <a:solidFill>
                            <a:schemeClr val="tx1"/>
                          </a:solidFill>
                        </a:rPr>
                        <a:t>Rehoboam</a:t>
                      </a:r>
                      <a:endParaRPr lang="en-US" sz="700" b="1" dirty="0">
                        <a:solidFill>
                          <a:schemeClr val="tx1"/>
                        </a:solidFill>
                      </a:endParaRPr>
                    </a:p>
                  </a:txBody>
                  <a:tcPr marL="68580" marR="68580" marT="34290" marB="34290">
                    <a:solidFill>
                      <a:schemeClr val="accent2">
                        <a:lumMod val="20000"/>
                        <a:lumOff val="80000"/>
                      </a:schemeClr>
                    </a:solidFill>
                  </a:tcPr>
                </a:tc>
                <a:tc>
                  <a:txBody>
                    <a:bodyPr/>
                    <a:lstStyle/>
                    <a:p>
                      <a:r>
                        <a:rPr lang="en-US" sz="700" b="1" dirty="0">
                          <a:solidFill>
                            <a:schemeClr val="tx1"/>
                          </a:solidFill>
                        </a:rPr>
                        <a:t>No</a:t>
                      </a:r>
                    </a:p>
                  </a:txBody>
                  <a:tcPr marL="68580" marR="68580" marT="34290" marB="34290">
                    <a:solidFill>
                      <a:schemeClr val="accent2">
                        <a:lumMod val="20000"/>
                        <a:lumOff val="80000"/>
                      </a:schemeClr>
                    </a:solidFill>
                  </a:tcPr>
                </a:tc>
                <a:tc>
                  <a:txBody>
                    <a:bodyPr/>
                    <a:lstStyle/>
                    <a:p>
                      <a:r>
                        <a:rPr lang="en-US" sz="700" b="1" dirty="0">
                          <a:solidFill>
                            <a:schemeClr val="tx1"/>
                          </a:solidFill>
                        </a:rPr>
                        <a:t>17</a:t>
                      </a:r>
                    </a:p>
                  </a:txBody>
                  <a:tcPr marL="68580" marR="68580" marT="34290" marB="34290">
                    <a:solidFill>
                      <a:schemeClr val="accent2">
                        <a:lumMod val="20000"/>
                        <a:lumOff val="80000"/>
                      </a:schemeClr>
                    </a:solidFill>
                  </a:tcPr>
                </a:tc>
                <a:tc>
                  <a:txBody>
                    <a:bodyPr/>
                    <a:lstStyle/>
                    <a:p>
                      <a:r>
                        <a:rPr lang="en-US" sz="700" b="1" dirty="0">
                          <a:solidFill>
                            <a:schemeClr val="tx1"/>
                          </a:solidFill>
                        </a:rPr>
                        <a:t>1 Ki. 12:14; 2 Chr. 11-12</a:t>
                      </a:r>
                    </a:p>
                  </a:txBody>
                  <a:tcPr marL="68580" marR="68580" marT="34290" marB="34290">
                    <a:solidFill>
                      <a:schemeClr val="accent2">
                        <a:lumMod val="20000"/>
                        <a:lumOff val="80000"/>
                      </a:schemeClr>
                    </a:solidFill>
                  </a:tcPr>
                </a:tc>
                <a:tc>
                  <a:txBody>
                    <a:bodyPr/>
                    <a:lstStyle/>
                    <a:p>
                      <a:r>
                        <a:rPr lang="en-US" sz="700" b="1" dirty="0">
                          <a:solidFill>
                            <a:schemeClr val="tx1"/>
                          </a:solidFill>
                        </a:rPr>
                        <a:t>Shemaiah</a:t>
                      </a:r>
                    </a:p>
                  </a:txBody>
                  <a:tcPr marL="68580" marR="68580" marT="34290" marB="34290">
                    <a:solidFill>
                      <a:schemeClr val="accent2">
                        <a:lumMod val="20000"/>
                        <a:lumOff val="80000"/>
                      </a:schemeClr>
                    </a:solidFill>
                  </a:tcPr>
                </a:tc>
                <a:extLst>
                  <a:ext uri="{0D108BD9-81ED-4DB2-BD59-A6C34878D82A}">
                    <a16:rowId xmlns:a16="http://schemas.microsoft.com/office/drawing/2014/main" val="10001"/>
                  </a:ext>
                </a:extLst>
              </a:tr>
              <a:tr h="194282">
                <a:tc>
                  <a:txBody>
                    <a:bodyPr/>
                    <a:lstStyle/>
                    <a:p>
                      <a:r>
                        <a:rPr lang="en-US" sz="700" b="1" dirty="0" err="1">
                          <a:solidFill>
                            <a:srgbClr val="7030A0"/>
                          </a:solidFill>
                        </a:rPr>
                        <a:t>Nadab</a:t>
                      </a:r>
                      <a:endParaRPr lang="en-US" sz="700" b="1" dirty="0">
                        <a:solidFill>
                          <a:srgbClr val="7030A0"/>
                        </a:solidFill>
                      </a:endParaRPr>
                    </a:p>
                  </a:txBody>
                  <a:tcPr marL="68580" marR="68580" marT="34290" marB="34290">
                    <a:solidFill>
                      <a:schemeClr val="tx2">
                        <a:lumMod val="20000"/>
                        <a:lumOff val="80000"/>
                      </a:schemeClr>
                    </a:solidFill>
                  </a:tcPr>
                </a:tc>
                <a:tc>
                  <a:txBody>
                    <a:bodyPr/>
                    <a:lstStyle/>
                    <a:p>
                      <a:r>
                        <a:rPr lang="en-US" sz="700" b="1" dirty="0">
                          <a:solidFill>
                            <a:srgbClr val="7030A0"/>
                          </a:solidFill>
                        </a:rPr>
                        <a:t>No</a:t>
                      </a:r>
                    </a:p>
                  </a:txBody>
                  <a:tcPr marL="68580" marR="68580" marT="34290" marB="34290">
                    <a:solidFill>
                      <a:schemeClr val="tx2">
                        <a:lumMod val="20000"/>
                        <a:lumOff val="80000"/>
                      </a:schemeClr>
                    </a:solidFill>
                  </a:tcPr>
                </a:tc>
                <a:tc>
                  <a:txBody>
                    <a:bodyPr/>
                    <a:lstStyle/>
                    <a:p>
                      <a:r>
                        <a:rPr lang="en-US" sz="700" b="1" dirty="0">
                          <a:solidFill>
                            <a:srgbClr val="7030A0"/>
                          </a:solidFill>
                        </a:rPr>
                        <a:t>2</a:t>
                      </a:r>
                    </a:p>
                  </a:txBody>
                  <a:tcPr marL="68580" marR="68580" marT="34290" marB="34290">
                    <a:solidFill>
                      <a:schemeClr val="tx2">
                        <a:lumMod val="20000"/>
                        <a:lumOff val="80000"/>
                      </a:schemeClr>
                    </a:solidFill>
                  </a:tcPr>
                </a:tc>
                <a:tc>
                  <a:txBody>
                    <a:bodyPr/>
                    <a:lstStyle/>
                    <a:p>
                      <a:r>
                        <a:rPr lang="en-US" sz="700" b="1" dirty="0">
                          <a:solidFill>
                            <a:srgbClr val="7030A0"/>
                          </a:solidFill>
                        </a:rPr>
                        <a:t>1 Kings 15</a:t>
                      </a:r>
                    </a:p>
                  </a:txBody>
                  <a:tcPr marL="68580" marR="68580" marT="34290" marB="34290">
                    <a:solidFill>
                      <a:schemeClr val="tx2">
                        <a:lumMod val="20000"/>
                        <a:lumOff val="80000"/>
                      </a:schemeClr>
                    </a:solidFill>
                  </a:tcPr>
                </a:tc>
                <a:tc>
                  <a:txBody>
                    <a:bodyPr/>
                    <a:lstStyle/>
                    <a:p>
                      <a:endParaRPr lang="en-US" sz="700" b="1" dirty="0">
                        <a:solidFill>
                          <a:srgbClr val="7030A0"/>
                        </a:solidFill>
                      </a:endParaRPr>
                    </a:p>
                  </a:txBody>
                  <a:tcPr marL="68580" marR="68580" marT="34290" marB="34290">
                    <a:solidFill>
                      <a:schemeClr val="tx2">
                        <a:lumMod val="20000"/>
                        <a:lumOff val="80000"/>
                      </a:schemeClr>
                    </a:solidFill>
                  </a:tcPr>
                </a:tc>
                <a:tc>
                  <a:txBody>
                    <a:bodyPr/>
                    <a:lstStyle/>
                    <a:p>
                      <a:r>
                        <a:rPr lang="en-US" sz="700" b="1" dirty="0" err="1">
                          <a:solidFill>
                            <a:schemeClr val="tx1"/>
                          </a:solidFill>
                        </a:rPr>
                        <a:t>Abijah</a:t>
                      </a:r>
                      <a:r>
                        <a:rPr lang="en-US" sz="700" b="1" dirty="0">
                          <a:solidFill>
                            <a:schemeClr val="tx1"/>
                          </a:solidFill>
                        </a:rPr>
                        <a:t> (</a:t>
                      </a:r>
                      <a:r>
                        <a:rPr lang="en-US" sz="700" b="1" dirty="0" err="1">
                          <a:solidFill>
                            <a:schemeClr val="tx1"/>
                          </a:solidFill>
                        </a:rPr>
                        <a:t>Abijam</a:t>
                      </a:r>
                      <a:r>
                        <a:rPr lang="en-US" sz="700" b="1" dirty="0">
                          <a:solidFill>
                            <a:schemeClr val="tx1"/>
                          </a:solidFill>
                        </a:rPr>
                        <a:t>)</a:t>
                      </a:r>
                    </a:p>
                  </a:txBody>
                  <a:tcPr marL="68580" marR="68580" marT="34290" marB="34290">
                    <a:solidFill>
                      <a:schemeClr val="accent2">
                        <a:lumMod val="20000"/>
                        <a:lumOff val="80000"/>
                      </a:schemeClr>
                    </a:solidFill>
                  </a:tcPr>
                </a:tc>
                <a:tc>
                  <a:txBody>
                    <a:bodyPr/>
                    <a:lstStyle/>
                    <a:p>
                      <a:r>
                        <a:rPr lang="en-US" sz="700" b="1" dirty="0">
                          <a:solidFill>
                            <a:schemeClr val="tx1"/>
                          </a:solidFill>
                        </a:rPr>
                        <a:t>No</a:t>
                      </a:r>
                    </a:p>
                  </a:txBody>
                  <a:tcPr marL="68580" marR="68580" marT="34290" marB="34290">
                    <a:solidFill>
                      <a:schemeClr val="accent2">
                        <a:lumMod val="20000"/>
                        <a:lumOff val="80000"/>
                      </a:schemeClr>
                    </a:solidFill>
                  </a:tcPr>
                </a:tc>
                <a:tc>
                  <a:txBody>
                    <a:bodyPr/>
                    <a:lstStyle/>
                    <a:p>
                      <a:r>
                        <a:rPr lang="en-US" sz="700" b="1" dirty="0">
                          <a:solidFill>
                            <a:schemeClr val="tx1"/>
                          </a:solidFill>
                        </a:rPr>
                        <a:t>3</a:t>
                      </a:r>
                    </a:p>
                  </a:txBody>
                  <a:tcPr marL="68580" marR="68580" marT="34290" marB="34290">
                    <a:solidFill>
                      <a:schemeClr val="accent2">
                        <a:lumMod val="20000"/>
                        <a:lumOff val="80000"/>
                      </a:schemeClr>
                    </a:solidFill>
                  </a:tcPr>
                </a:tc>
                <a:tc>
                  <a:txBody>
                    <a:bodyPr/>
                    <a:lstStyle/>
                    <a:p>
                      <a:r>
                        <a:rPr lang="en-US" sz="700" b="1" dirty="0">
                          <a:solidFill>
                            <a:schemeClr val="tx1"/>
                          </a:solidFill>
                        </a:rPr>
                        <a:t>1 Ki. 15; 2 Chr. 13</a:t>
                      </a:r>
                    </a:p>
                  </a:txBody>
                  <a:tcPr marL="68580" marR="68580" marT="34290" marB="34290">
                    <a:solidFill>
                      <a:schemeClr val="accent2">
                        <a:lumMod val="20000"/>
                        <a:lumOff val="80000"/>
                      </a:schemeClr>
                    </a:solidFill>
                  </a:tcPr>
                </a:tc>
                <a:tc>
                  <a:txBody>
                    <a:bodyPr/>
                    <a:lstStyle/>
                    <a:p>
                      <a:endParaRPr lang="en-US" sz="700" b="1" dirty="0">
                        <a:solidFill>
                          <a:schemeClr val="tx1"/>
                        </a:solidFill>
                      </a:endParaRPr>
                    </a:p>
                  </a:txBody>
                  <a:tcPr marL="68580" marR="68580" marT="34290" marB="34290">
                    <a:solidFill>
                      <a:schemeClr val="accent2">
                        <a:lumMod val="20000"/>
                        <a:lumOff val="80000"/>
                      </a:schemeClr>
                    </a:solidFill>
                  </a:tcPr>
                </a:tc>
                <a:extLst>
                  <a:ext uri="{0D108BD9-81ED-4DB2-BD59-A6C34878D82A}">
                    <a16:rowId xmlns:a16="http://schemas.microsoft.com/office/drawing/2014/main" val="10002"/>
                  </a:ext>
                </a:extLst>
              </a:tr>
              <a:tr h="194282">
                <a:tc>
                  <a:txBody>
                    <a:bodyPr/>
                    <a:lstStyle/>
                    <a:p>
                      <a:r>
                        <a:rPr lang="en-US" sz="700" b="1" dirty="0" err="1">
                          <a:solidFill>
                            <a:srgbClr val="7030A0"/>
                          </a:solidFill>
                        </a:rPr>
                        <a:t>Baasha</a:t>
                      </a:r>
                      <a:endParaRPr lang="en-US" sz="700" b="1" dirty="0">
                        <a:solidFill>
                          <a:srgbClr val="7030A0"/>
                        </a:solidFill>
                      </a:endParaRPr>
                    </a:p>
                  </a:txBody>
                  <a:tcPr marL="68580" marR="68580" marT="34290" marB="34290">
                    <a:solidFill>
                      <a:schemeClr val="tx2">
                        <a:lumMod val="20000"/>
                        <a:lumOff val="80000"/>
                      </a:schemeClr>
                    </a:solidFill>
                  </a:tcPr>
                </a:tc>
                <a:tc>
                  <a:txBody>
                    <a:bodyPr/>
                    <a:lstStyle/>
                    <a:p>
                      <a:r>
                        <a:rPr lang="en-US" sz="700" b="1" dirty="0">
                          <a:solidFill>
                            <a:srgbClr val="7030A0"/>
                          </a:solidFill>
                        </a:rPr>
                        <a:t>No</a:t>
                      </a:r>
                    </a:p>
                  </a:txBody>
                  <a:tcPr marL="68580" marR="68580" marT="34290" marB="34290">
                    <a:solidFill>
                      <a:schemeClr val="tx2">
                        <a:lumMod val="20000"/>
                        <a:lumOff val="80000"/>
                      </a:schemeClr>
                    </a:solidFill>
                  </a:tcPr>
                </a:tc>
                <a:tc>
                  <a:txBody>
                    <a:bodyPr/>
                    <a:lstStyle/>
                    <a:p>
                      <a:r>
                        <a:rPr lang="en-US" sz="700" b="1" dirty="0">
                          <a:solidFill>
                            <a:srgbClr val="7030A0"/>
                          </a:solidFill>
                        </a:rPr>
                        <a:t>24</a:t>
                      </a:r>
                    </a:p>
                  </a:txBody>
                  <a:tcPr marL="68580" marR="68580" marT="34290" marB="34290">
                    <a:solidFill>
                      <a:schemeClr val="tx2">
                        <a:lumMod val="20000"/>
                        <a:lumOff val="80000"/>
                      </a:schemeClr>
                    </a:solidFill>
                  </a:tcPr>
                </a:tc>
                <a:tc>
                  <a:txBody>
                    <a:bodyPr/>
                    <a:lstStyle/>
                    <a:p>
                      <a:r>
                        <a:rPr lang="en-US" sz="700" b="1" dirty="0">
                          <a:solidFill>
                            <a:srgbClr val="7030A0"/>
                          </a:solidFill>
                        </a:rPr>
                        <a:t>1 Kings 15-16</a:t>
                      </a:r>
                    </a:p>
                  </a:txBody>
                  <a:tcPr marL="68580" marR="68580" marT="34290" marB="34290">
                    <a:solidFill>
                      <a:schemeClr val="tx2">
                        <a:lumMod val="20000"/>
                        <a:lumOff val="80000"/>
                      </a:schemeClr>
                    </a:solidFill>
                  </a:tcPr>
                </a:tc>
                <a:tc>
                  <a:txBody>
                    <a:bodyPr/>
                    <a:lstStyle/>
                    <a:p>
                      <a:endParaRPr lang="en-US" sz="700" b="1" dirty="0">
                        <a:solidFill>
                          <a:srgbClr val="7030A0"/>
                        </a:solidFill>
                      </a:endParaRPr>
                    </a:p>
                  </a:txBody>
                  <a:tcPr marL="68580" marR="68580" marT="34290" marB="34290">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r>
                        <a:rPr lang="en-US" sz="700" b="1" dirty="0" err="1">
                          <a:solidFill>
                            <a:schemeClr val="tx1"/>
                          </a:solidFill>
                        </a:rPr>
                        <a:t>Asa</a:t>
                      </a:r>
                      <a:endParaRPr lang="en-US" sz="7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r>
                        <a:rPr lang="en-US" sz="700" b="1" dirty="0">
                          <a:solidFill>
                            <a:schemeClr val="tx1"/>
                          </a:solidFill>
                        </a:rPr>
                        <a:t>Yes</a:t>
                      </a:r>
                    </a:p>
                  </a:txBody>
                  <a:tcPr marL="68580" marR="68580" marT="34290" marB="34290">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700" b="1" dirty="0">
                          <a:solidFill>
                            <a:schemeClr val="tx1"/>
                          </a:solidFill>
                        </a:rPr>
                        <a:t>41</a:t>
                      </a:r>
                    </a:p>
                  </a:txBody>
                  <a:tcPr marL="68580" marR="68580" marT="34290" marB="34290">
                    <a:solidFill>
                      <a:schemeClr val="accent2">
                        <a:lumMod val="20000"/>
                        <a:lumOff val="80000"/>
                      </a:schemeClr>
                    </a:solidFill>
                  </a:tcPr>
                </a:tc>
                <a:tc>
                  <a:txBody>
                    <a:bodyPr/>
                    <a:lstStyle/>
                    <a:p>
                      <a:r>
                        <a:rPr lang="en-US" sz="700" b="1" dirty="0">
                          <a:solidFill>
                            <a:schemeClr val="tx1"/>
                          </a:solidFill>
                        </a:rPr>
                        <a:t>1 Ki. 15:2; 2 Chr. 14-16</a:t>
                      </a:r>
                    </a:p>
                  </a:txBody>
                  <a:tcPr marL="68580" marR="68580" marT="34290" marB="34290">
                    <a:solidFill>
                      <a:schemeClr val="accent2">
                        <a:lumMod val="20000"/>
                        <a:lumOff val="80000"/>
                      </a:schemeClr>
                    </a:solidFill>
                  </a:tcPr>
                </a:tc>
                <a:tc>
                  <a:txBody>
                    <a:bodyPr/>
                    <a:lstStyle/>
                    <a:p>
                      <a:r>
                        <a:rPr lang="en-US" sz="700" b="1" dirty="0" err="1">
                          <a:solidFill>
                            <a:schemeClr val="tx1"/>
                          </a:solidFill>
                        </a:rPr>
                        <a:t>Azariah</a:t>
                      </a:r>
                      <a:r>
                        <a:rPr lang="en-US" sz="700" b="1" dirty="0">
                          <a:solidFill>
                            <a:schemeClr val="tx1"/>
                          </a:solidFill>
                        </a:rPr>
                        <a:t>, </a:t>
                      </a:r>
                      <a:r>
                        <a:rPr lang="en-US" sz="700" b="1" dirty="0" err="1">
                          <a:solidFill>
                            <a:schemeClr val="tx1"/>
                          </a:solidFill>
                        </a:rPr>
                        <a:t>Hanani</a:t>
                      </a:r>
                      <a:endParaRPr lang="en-US" sz="700" b="1" dirty="0">
                        <a:solidFill>
                          <a:schemeClr val="tx1"/>
                        </a:solidFill>
                      </a:endParaRPr>
                    </a:p>
                  </a:txBody>
                  <a:tcPr marL="68580" marR="68580" marT="34290" marB="34290">
                    <a:solidFill>
                      <a:schemeClr val="accent2">
                        <a:lumMod val="20000"/>
                        <a:lumOff val="80000"/>
                      </a:schemeClr>
                    </a:solidFill>
                  </a:tcPr>
                </a:tc>
                <a:extLst>
                  <a:ext uri="{0D108BD9-81ED-4DB2-BD59-A6C34878D82A}">
                    <a16:rowId xmlns:a16="http://schemas.microsoft.com/office/drawing/2014/main" val="10003"/>
                  </a:ext>
                </a:extLst>
              </a:tr>
              <a:tr h="312540">
                <a:tc>
                  <a:txBody>
                    <a:bodyPr/>
                    <a:lstStyle/>
                    <a:p>
                      <a:r>
                        <a:rPr lang="en-US" sz="700" b="1" dirty="0" err="1">
                          <a:solidFill>
                            <a:srgbClr val="7030A0"/>
                          </a:solidFill>
                        </a:rPr>
                        <a:t>Elah</a:t>
                      </a:r>
                      <a:endParaRPr lang="en-US" sz="700" b="1" dirty="0">
                        <a:solidFill>
                          <a:srgbClr val="7030A0"/>
                        </a:solidFill>
                      </a:endParaRPr>
                    </a:p>
                  </a:txBody>
                  <a:tcPr marL="68580" marR="68580" marT="34290" marB="34290">
                    <a:solidFill>
                      <a:schemeClr val="tx2">
                        <a:lumMod val="20000"/>
                        <a:lumOff val="80000"/>
                      </a:schemeClr>
                    </a:solidFill>
                  </a:tcPr>
                </a:tc>
                <a:tc>
                  <a:txBody>
                    <a:bodyPr/>
                    <a:lstStyle/>
                    <a:p>
                      <a:r>
                        <a:rPr lang="en-US" sz="700" b="1" dirty="0">
                          <a:solidFill>
                            <a:srgbClr val="7030A0"/>
                          </a:solidFill>
                        </a:rPr>
                        <a:t>No</a:t>
                      </a:r>
                    </a:p>
                  </a:txBody>
                  <a:tcPr marL="68580" marR="68580" marT="34290" marB="34290">
                    <a:solidFill>
                      <a:schemeClr val="tx2">
                        <a:lumMod val="20000"/>
                        <a:lumOff val="80000"/>
                      </a:schemeClr>
                    </a:solidFill>
                  </a:tcPr>
                </a:tc>
                <a:tc>
                  <a:txBody>
                    <a:bodyPr/>
                    <a:lstStyle/>
                    <a:p>
                      <a:r>
                        <a:rPr lang="en-US" sz="700" b="1" dirty="0">
                          <a:solidFill>
                            <a:srgbClr val="7030A0"/>
                          </a:solidFill>
                        </a:rPr>
                        <a:t>2</a:t>
                      </a:r>
                    </a:p>
                  </a:txBody>
                  <a:tcPr marL="68580" marR="68580" marT="34290" marB="34290">
                    <a:solidFill>
                      <a:schemeClr val="tx2">
                        <a:lumMod val="20000"/>
                        <a:lumOff val="80000"/>
                      </a:schemeClr>
                    </a:solidFill>
                  </a:tcPr>
                </a:tc>
                <a:tc>
                  <a:txBody>
                    <a:bodyPr/>
                    <a:lstStyle/>
                    <a:p>
                      <a:r>
                        <a:rPr lang="en-US" sz="700" b="1" dirty="0">
                          <a:solidFill>
                            <a:srgbClr val="7030A0"/>
                          </a:solidFill>
                        </a:rPr>
                        <a:t>1 Kings 16</a:t>
                      </a:r>
                    </a:p>
                  </a:txBody>
                  <a:tcPr marL="68580" marR="68580" marT="34290" marB="34290">
                    <a:solidFill>
                      <a:schemeClr val="tx2">
                        <a:lumMod val="20000"/>
                        <a:lumOff val="80000"/>
                      </a:schemeClr>
                    </a:solidFill>
                  </a:tcPr>
                </a:tc>
                <a:tc>
                  <a:txBody>
                    <a:bodyPr/>
                    <a:lstStyle/>
                    <a:p>
                      <a:endParaRPr lang="en-US" sz="700" b="1" dirty="0">
                        <a:solidFill>
                          <a:srgbClr val="7030A0"/>
                        </a:solidFill>
                      </a:endParaRPr>
                    </a:p>
                  </a:txBody>
                  <a:tcPr marL="68580" marR="68580" marT="34290" marB="34290">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r>
                        <a:rPr lang="en-US" sz="700" b="1" dirty="0" err="1">
                          <a:solidFill>
                            <a:schemeClr val="tx1"/>
                          </a:solidFill>
                        </a:rPr>
                        <a:t>Jehosophat</a:t>
                      </a:r>
                      <a:endParaRPr lang="en-US" sz="7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r>
                        <a:rPr lang="en-US" sz="700" b="1" dirty="0">
                          <a:solidFill>
                            <a:schemeClr val="tx1"/>
                          </a:solidFill>
                        </a:rPr>
                        <a:t>Yes</a:t>
                      </a:r>
                    </a:p>
                  </a:txBody>
                  <a:tcPr marL="68580" marR="68580" marT="34290" marB="34290">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r>
                        <a:rPr lang="en-US" sz="700" b="1" dirty="0">
                          <a:solidFill>
                            <a:schemeClr val="tx1"/>
                          </a:solidFill>
                        </a:rPr>
                        <a:t>25</a:t>
                      </a:r>
                    </a:p>
                  </a:txBody>
                  <a:tcPr marL="68580" marR="68580" marT="34290" marB="34290">
                    <a:solidFill>
                      <a:schemeClr val="accent2">
                        <a:lumMod val="20000"/>
                        <a:lumOff val="80000"/>
                      </a:schemeClr>
                    </a:solidFill>
                  </a:tcPr>
                </a:tc>
                <a:tc>
                  <a:txBody>
                    <a:bodyPr/>
                    <a:lstStyle/>
                    <a:p>
                      <a:r>
                        <a:rPr lang="en-US" sz="700" b="1" dirty="0">
                          <a:solidFill>
                            <a:schemeClr val="tx1"/>
                          </a:solidFill>
                        </a:rPr>
                        <a:t>1 Ki. 22:2; 2 Chr. 17-20</a:t>
                      </a:r>
                    </a:p>
                  </a:txBody>
                  <a:tcPr marL="68580" marR="68580" marT="34290" marB="34290">
                    <a:solidFill>
                      <a:schemeClr val="accent2">
                        <a:lumMod val="20000"/>
                        <a:lumOff val="80000"/>
                      </a:schemeClr>
                    </a:solidFill>
                  </a:tcPr>
                </a:tc>
                <a:tc>
                  <a:txBody>
                    <a:bodyPr/>
                    <a:lstStyle/>
                    <a:p>
                      <a:r>
                        <a:rPr lang="en-US" sz="700" b="1" dirty="0">
                          <a:solidFill>
                            <a:schemeClr val="tx1"/>
                          </a:solidFill>
                        </a:rPr>
                        <a:t>Jehu, Eliezer, </a:t>
                      </a:r>
                      <a:r>
                        <a:rPr lang="en-US" sz="700" b="1" dirty="0" err="1">
                          <a:solidFill>
                            <a:schemeClr val="tx1"/>
                          </a:solidFill>
                        </a:rPr>
                        <a:t>Jahaziel</a:t>
                      </a:r>
                      <a:endParaRPr lang="en-US" sz="700" b="1" dirty="0">
                        <a:solidFill>
                          <a:schemeClr val="tx1"/>
                        </a:solidFill>
                      </a:endParaRPr>
                    </a:p>
                  </a:txBody>
                  <a:tcPr marL="68580" marR="68580" marT="34290" marB="34290">
                    <a:solidFill>
                      <a:schemeClr val="accent2">
                        <a:lumMod val="20000"/>
                        <a:lumOff val="80000"/>
                      </a:schemeClr>
                    </a:solidFill>
                  </a:tcPr>
                </a:tc>
                <a:extLst>
                  <a:ext uri="{0D108BD9-81ED-4DB2-BD59-A6C34878D82A}">
                    <a16:rowId xmlns:a16="http://schemas.microsoft.com/office/drawing/2014/main" val="10004"/>
                  </a:ext>
                </a:extLst>
              </a:tr>
              <a:tr h="194282">
                <a:tc>
                  <a:txBody>
                    <a:bodyPr/>
                    <a:lstStyle/>
                    <a:p>
                      <a:r>
                        <a:rPr lang="en-US" sz="700" b="1" dirty="0" err="1">
                          <a:solidFill>
                            <a:srgbClr val="7030A0"/>
                          </a:solidFill>
                        </a:rPr>
                        <a:t>Zimri</a:t>
                      </a:r>
                      <a:endParaRPr lang="en-US" sz="700" b="1" dirty="0">
                        <a:solidFill>
                          <a:srgbClr val="7030A0"/>
                        </a:solidFill>
                      </a:endParaRPr>
                    </a:p>
                  </a:txBody>
                  <a:tcPr marL="68580" marR="68580" marT="34290" marB="34290">
                    <a:solidFill>
                      <a:schemeClr val="tx2">
                        <a:lumMod val="20000"/>
                        <a:lumOff val="80000"/>
                      </a:schemeClr>
                    </a:solidFill>
                  </a:tcPr>
                </a:tc>
                <a:tc>
                  <a:txBody>
                    <a:bodyPr/>
                    <a:lstStyle/>
                    <a:p>
                      <a:r>
                        <a:rPr lang="en-US" sz="700" b="1" dirty="0">
                          <a:solidFill>
                            <a:srgbClr val="7030A0"/>
                          </a:solidFill>
                        </a:rPr>
                        <a:t>No</a:t>
                      </a:r>
                    </a:p>
                  </a:txBody>
                  <a:tcPr marL="68580" marR="68580" marT="34290" marB="34290">
                    <a:solidFill>
                      <a:schemeClr val="tx2">
                        <a:lumMod val="20000"/>
                        <a:lumOff val="80000"/>
                      </a:schemeClr>
                    </a:solidFill>
                  </a:tcPr>
                </a:tc>
                <a:tc>
                  <a:txBody>
                    <a:bodyPr/>
                    <a:lstStyle/>
                    <a:p>
                      <a:r>
                        <a:rPr lang="en-US" sz="700" b="1" dirty="0">
                          <a:solidFill>
                            <a:srgbClr val="7030A0"/>
                          </a:solidFill>
                        </a:rPr>
                        <a:t>7 days</a:t>
                      </a:r>
                    </a:p>
                  </a:txBody>
                  <a:tcPr marL="68580" marR="68580" marT="34290" marB="34290">
                    <a:solidFill>
                      <a:schemeClr val="tx2">
                        <a:lumMod val="20000"/>
                        <a:lumOff val="80000"/>
                      </a:schemeClr>
                    </a:solidFill>
                  </a:tcPr>
                </a:tc>
                <a:tc>
                  <a:txBody>
                    <a:bodyPr/>
                    <a:lstStyle/>
                    <a:p>
                      <a:r>
                        <a:rPr lang="en-US" sz="700" b="1" dirty="0">
                          <a:solidFill>
                            <a:srgbClr val="7030A0"/>
                          </a:solidFill>
                        </a:rPr>
                        <a:t>1 kings 16</a:t>
                      </a:r>
                    </a:p>
                  </a:txBody>
                  <a:tcPr marL="68580" marR="68580" marT="34290" marB="34290">
                    <a:solidFill>
                      <a:schemeClr val="tx2">
                        <a:lumMod val="20000"/>
                        <a:lumOff val="80000"/>
                      </a:schemeClr>
                    </a:solidFill>
                  </a:tcPr>
                </a:tc>
                <a:tc>
                  <a:txBody>
                    <a:bodyPr/>
                    <a:lstStyle/>
                    <a:p>
                      <a:endParaRPr lang="en-US" sz="700" b="1" dirty="0">
                        <a:solidFill>
                          <a:srgbClr val="7030A0"/>
                        </a:solidFill>
                      </a:endParaRPr>
                    </a:p>
                  </a:txBody>
                  <a:tcPr marL="68580" marR="68580" marT="34290" marB="34290">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r>
                        <a:rPr lang="en-US" sz="700" b="1" dirty="0" err="1">
                          <a:solidFill>
                            <a:schemeClr val="tx1"/>
                          </a:solidFill>
                        </a:rPr>
                        <a:t>Jehoram</a:t>
                      </a:r>
                      <a:endParaRPr lang="en-US" sz="7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r>
                        <a:rPr lang="en-US" sz="700" b="1" dirty="0">
                          <a:solidFill>
                            <a:schemeClr val="tx1"/>
                          </a:solidFill>
                        </a:rPr>
                        <a:t>No</a:t>
                      </a:r>
                    </a:p>
                  </a:txBody>
                  <a:tcPr marL="68580" marR="68580" marT="34290" marB="34290">
                    <a:solidFill>
                      <a:schemeClr val="accent2">
                        <a:lumMod val="20000"/>
                        <a:lumOff val="80000"/>
                      </a:schemeClr>
                    </a:solidFill>
                  </a:tcPr>
                </a:tc>
                <a:tc>
                  <a:txBody>
                    <a:bodyPr/>
                    <a:lstStyle/>
                    <a:p>
                      <a:r>
                        <a:rPr lang="en-US" sz="700" b="1" dirty="0">
                          <a:solidFill>
                            <a:schemeClr val="tx1"/>
                          </a:solidFill>
                        </a:rPr>
                        <a:t>8</a:t>
                      </a:r>
                    </a:p>
                  </a:txBody>
                  <a:tcPr marL="68580" marR="68580" marT="34290" marB="34290">
                    <a:solidFill>
                      <a:schemeClr val="accent2">
                        <a:lumMod val="20000"/>
                        <a:lumOff val="80000"/>
                      </a:schemeClr>
                    </a:solidFill>
                  </a:tcPr>
                </a:tc>
                <a:tc>
                  <a:txBody>
                    <a:bodyPr/>
                    <a:lstStyle/>
                    <a:p>
                      <a:r>
                        <a:rPr lang="en-US" sz="700" b="1" dirty="0">
                          <a:solidFill>
                            <a:schemeClr val="tx1"/>
                          </a:solidFill>
                        </a:rPr>
                        <a:t>1 Ki. 22:2; 2 Chr. 14-16</a:t>
                      </a:r>
                    </a:p>
                  </a:txBody>
                  <a:tcPr marL="68580" marR="68580" marT="34290" marB="34290">
                    <a:solidFill>
                      <a:schemeClr val="accent2">
                        <a:lumMod val="20000"/>
                        <a:lumOff val="80000"/>
                      </a:schemeClr>
                    </a:solidFill>
                  </a:tcPr>
                </a:tc>
                <a:tc>
                  <a:txBody>
                    <a:bodyPr/>
                    <a:lstStyle/>
                    <a:p>
                      <a:r>
                        <a:rPr lang="en-US" sz="700" b="1" dirty="0">
                          <a:solidFill>
                            <a:schemeClr val="tx1"/>
                          </a:solidFill>
                        </a:rPr>
                        <a:t>Elijah</a:t>
                      </a:r>
                    </a:p>
                  </a:txBody>
                  <a:tcPr marL="68580" marR="68580" marT="34290" marB="34290">
                    <a:solidFill>
                      <a:schemeClr val="accent2">
                        <a:lumMod val="20000"/>
                        <a:lumOff val="80000"/>
                      </a:schemeClr>
                    </a:solidFill>
                  </a:tcPr>
                </a:tc>
                <a:extLst>
                  <a:ext uri="{0D108BD9-81ED-4DB2-BD59-A6C34878D82A}">
                    <a16:rowId xmlns:a16="http://schemas.microsoft.com/office/drawing/2014/main" val="10005"/>
                  </a:ext>
                </a:extLst>
              </a:tr>
              <a:tr h="194282">
                <a:tc>
                  <a:txBody>
                    <a:bodyPr/>
                    <a:lstStyle/>
                    <a:p>
                      <a:r>
                        <a:rPr lang="en-US" sz="700" b="1" dirty="0" err="1">
                          <a:solidFill>
                            <a:srgbClr val="7030A0"/>
                          </a:solidFill>
                        </a:rPr>
                        <a:t>Omri</a:t>
                      </a:r>
                      <a:endParaRPr lang="en-US" sz="700" b="1" dirty="0">
                        <a:solidFill>
                          <a:srgbClr val="7030A0"/>
                        </a:solidFill>
                      </a:endParaRPr>
                    </a:p>
                  </a:txBody>
                  <a:tcPr marL="68580" marR="68580" marT="34290" marB="34290">
                    <a:solidFill>
                      <a:schemeClr val="tx2">
                        <a:lumMod val="20000"/>
                        <a:lumOff val="80000"/>
                      </a:schemeClr>
                    </a:solidFill>
                  </a:tcPr>
                </a:tc>
                <a:tc>
                  <a:txBody>
                    <a:bodyPr/>
                    <a:lstStyle/>
                    <a:p>
                      <a:r>
                        <a:rPr lang="en-US" sz="700" b="1" dirty="0">
                          <a:solidFill>
                            <a:srgbClr val="7030A0"/>
                          </a:solidFill>
                        </a:rPr>
                        <a:t>No</a:t>
                      </a:r>
                    </a:p>
                  </a:txBody>
                  <a:tcPr marL="68580" marR="68580" marT="34290" marB="34290">
                    <a:solidFill>
                      <a:schemeClr val="tx2">
                        <a:lumMod val="20000"/>
                        <a:lumOff val="80000"/>
                      </a:schemeClr>
                    </a:solidFill>
                  </a:tcPr>
                </a:tc>
                <a:tc>
                  <a:txBody>
                    <a:bodyPr/>
                    <a:lstStyle/>
                    <a:p>
                      <a:r>
                        <a:rPr lang="en-US" sz="700" b="1" dirty="0">
                          <a:solidFill>
                            <a:srgbClr val="7030A0"/>
                          </a:solidFill>
                        </a:rPr>
                        <a:t>12</a:t>
                      </a:r>
                    </a:p>
                  </a:txBody>
                  <a:tcPr marL="68580" marR="68580" marT="34290" marB="34290">
                    <a:solidFill>
                      <a:schemeClr val="tx2">
                        <a:lumMod val="20000"/>
                        <a:lumOff val="80000"/>
                      </a:schemeClr>
                    </a:solidFill>
                  </a:tcPr>
                </a:tc>
                <a:tc>
                  <a:txBody>
                    <a:bodyPr/>
                    <a:lstStyle/>
                    <a:p>
                      <a:r>
                        <a:rPr lang="en-US" sz="700" b="1" dirty="0">
                          <a:solidFill>
                            <a:srgbClr val="7030A0"/>
                          </a:solidFill>
                        </a:rPr>
                        <a:t>1 Kings 16</a:t>
                      </a:r>
                    </a:p>
                  </a:txBody>
                  <a:tcPr marL="68580" marR="68580" marT="34290" marB="34290">
                    <a:solidFill>
                      <a:schemeClr val="tx2">
                        <a:lumMod val="20000"/>
                        <a:lumOff val="80000"/>
                      </a:schemeClr>
                    </a:solidFill>
                  </a:tcPr>
                </a:tc>
                <a:tc>
                  <a:txBody>
                    <a:bodyPr/>
                    <a:lstStyle/>
                    <a:p>
                      <a:endParaRPr lang="en-US" sz="700" b="1" dirty="0">
                        <a:solidFill>
                          <a:srgbClr val="7030A0"/>
                        </a:solidFill>
                      </a:endParaRPr>
                    </a:p>
                  </a:txBody>
                  <a:tcPr marL="68580" marR="68580" marT="34290" marB="34290">
                    <a:solidFill>
                      <a:schemeClr val="tx2">
                        <a:lumMod val="20000"/>
                        <a:lumOff val="80000"/>
                      </a:schemeClr>
                    </a:solidFill>
                  </a:tcPr>
                </a:tc>
                <a:tc>
                  <a:txBody>
                    <a:bodyPr/>
                    <a:lstStyle/>
                    <a:p>
                      <a:r>
                        <a:rPr lang="en-US" sz="700" b="1" dirty="0" err="1">
                          <a:solidFill>
                            <a:schemeClr val="tx1"/>
                          </a:solidFill>
                        </a:rPr>
                        <a:t>Ahaziah</a:t>
                      </a:r>
                      <a:endParaRPr lang="en-US" sz="700" b="1" dirty="0">
                        <a:solidFill>
                          <a:schemeClr val="tx1"/>
                        </a:solidFill>
                      </a:endParaRPr>
                    </a:p>
                  </a:txBody>
                  <a:tcPr marL="68580" marR="68580" marT="34290" marB="34290">
                    <a:solidFill>
                      <a:schemeClr val="accent2">
                        <a:lumMod val="20000"/>
                        <a:lumOff val="80000"/>
                      </a:schemeClr>
                    </a:solidFill>
                  </a:tcPr>
                </a:tc>
                <a:tc>
                  <a:txBody>
                    <a:bodyPr/>
                    <a:lstStyle/>
                    <a:p>
                      <a:r>
                        <a:rPr lang="en-US" sz="700" b="1" dirty="0">
                          <a:solidFill>
                            <a:schemeClr val="tx1"/>
                          </a:solidFill>
                        </a:rPr>
                        <a:t>No</a:t>
                      </a:r>
                    </a:p>
                  </a:txBody>
                  <a:tcPr marL="68580" marR="68580" marT="34290" marB="34290">
                    <a:solidFill>
                      <a:schemeClr val="accent2">
                        <a:lumMod val="20000"/>
                        <a:lumOff val="80000"/>
                      </a:schemeClr>
                    </a:solidFill>
                  </a:tcPr>
                </a:tc>
                <a:tc>
                  <a:txBody>
                    <a:bodyPr/>
                    <a:lstStyle/>
                    <a:p>
                      <a:r>
                        <a:rPr lang="en-US" sz="700" b="1" dirty="0">
                          <a:solidFill>
                            <a:schemeClr val="tx1"/>
                          </a:solidFill>
                        </a:rPr>
                        <a:t>1</a:t>
                      </a:r>
                    </a:p>
                  </a:txBody>
                  <a:tcPr marL="68580" marR="68580" marT="34290" marB="34290">
                    <a:solidFill>
                      <a:schemeClr val="accent2">
                        <a:lumMod val="20000"/>
                        <a:lumOff val="80000"/>
                      </a:schemeClr>
                    </a:solidFill>
                  </a:tcPr>
                </a:tc>
                <a:tc>
                  <a:txBody>
                    <a:bodyPr/>
                    <a:lstStyle/>
                    <a:p>
                      <a:r>
                        <a:rPr lang="en-US" sz="700" b="1" dirty="0">
                          <a:solidFill>
                            <a:schemeClr val="tx1"/>
                          </a:solidFill>
                        </a:rPr>
                        <a:t>2 Ki. 8:2; 2 Chr. 21</a:t>
                      </a:r>
                    </a:p>
                  </a:txBody>
                  <a:tcPr marL="68580" marR="68580" marT="34290" marB="34290">
                    <a:solidFill>
                      <a:schemeClr val="accent2">
                        <a:lumMod val="20000"/>
                        <a:lumOff val="80000"/>
                      </a:schemeClr>
                    </a:solidFill>
                  </a:tcPr>
                </a:tc>
                <a:tc>
                  <a:txBody>
                    <a:bodyPr/>
                    <a:lstStyle/>
                    <a:p>
                      <a:r>
                        <a:rPr lang="en-US" sz="700" b="1" dirty="0">
                          <a:solidFill>
                            <a:schemeClr val="tx1"/>
                          </a:solidFill>
                        </a:rPr>
                        <a:t>Elijah</a:t>
                      </a:r>
                    </a:p>
                  </a:txBody>
                  <a:tcPr marL="68580" marR="68580" marT="34290" marB="34290">
                    <a:solidFill>
                      <a:schemeClr val="accent2">
                        <a:lumMod val="20000"/>
                        <a:lumOff val="80000"/>
                      </a:schemeClr>
                    </a:solidFill>
                  </a:tcPr>
                </a:tc>
                <a:extLst>
                  <a:ext uri="{0D108BD9-81ED-4DB2-BD59-A6C34878D82A}">
                    <a16:rowId xmlns:a16="http://schemas.microsoft.com/office/drawing/2014/main" val="10006"/>
                  </a:ext>
                </a:extLst>
              </a:tr>
              <a:tr h="194282">
                <a:tc>
                  <a:txBody>
                    <a:bodyPr/>
                    <a:lstStyle/>
                    <a:p>
                      <a:r>
                        <a:rPr lang="en-US" sz="700" b="1" dirty="0">
                          <a:solidFill>
                            <a:srgbClr val="7030A0"/>
                          </a:solidFill>
                        </a:rPr>
                        <a:t>Ahab</a:t>
                      </a:r>
                    </a:p>
                  </a:txBody>
                  <a:tcPr marL="68580" marR="68580" marT="34290" marB="34290">
                    <a:solidFill>
                      <a:schemeClr val="tx2">
                        <a:lumMod val="20000"/>
                        <a:lumOff val="80000"/>
                      </a:schemeClr>
                    </a:solidFill>
                  </a:tcPr>
                </a:tc>
                <a:tc>
                  <a:txBody>
                    <a:bodyPr/>
                    <a:lstStyle/>
                    <a:p>
                      <a:r>
                        <a:rPr lang="en-US" sz="700" b="1" dirty="0">
                          <a:solidFill>
                            <a:srgbClr val="7030A0"/>
                          </a:solidFill>
                        </a:rPr>
                        <a:t>No</a:t>
                      </a:r>
                    </a:p>
                  </a:txBody>
                  <a:tcPr marL="68580" marR="68580" marT="34290" marB="34290">
                    <a:solidFill>
                      <a:schemeClr val="tx2">
                        <a:lumMod val="20000"/>
                        <a:lumOff val="80000"/>
                      </a:schemeClr>
                    </a:solidFill>
                  </a:tcPr>
                </a:tc>
                <a:tc>
                  <a:txBody>
                    <a:bodyPr/>
                    <a:lstStyle/>
                    <a:p>
                      <a:r>
                        <a:rPr lang="en-US" sz="700" b="1" dirty="0">
                          <a:solidFill>
                            <a:srgbClr val="7030A0"/>
                          </a:solidFill>
                        </a:rPr>
                        <a:t>22</a:t>
                      </a:r>
                    </a:p>
                  </a:txBody>
                  <a:tcPr marL="68580" marR="68580" marT="34290" marB="34290">
                    <a:solidFill>
                      <a:schemeClr val="tx2">
                        <a:lumMod val="20000"/>
                        <a:lumOff val="80000"/>
                      </a:schemeClr>
                    </a:solidFill>
                  </a:tcPr>
                </a:tc>
                <a:tc>
                  <a:txBody>
                    <a:bodyPr/>
                    <a:lstStyle/>
                    <a:p>
                      <a:r>
                        <a:rPr lang="en-US" sz="700" b="1" dirty="0">
                          <a:solidFill>
                            <a:srgbClr val="7030A0"/>
                          </a:solidFill>
                        </a:rPr>
                        <a:t>1 Kings</a:t>
                      </a:r>
                      <a:r>
                        <a:rPr lang="en-US" sz="700" b="1" baseline="0" dirty="0">
                          <a:solidFill>
                            <a:srgbClr val="7030A0"/>
                          </a:solidFill>
                        </a:rPr>
                        <a:t> 16-22</a:t>
                      </a:r>
                      <a:endParaRPr lang="en-US" sz="700" b="1" dirty="0">
                        <a:solidFill>
                          <a:srgbClr val="7030A0"/>
                        </a:solidFill>
                      </a:endParaRPr>
                    </a:p>
                  </a:txBody>
                  <a:tcPr marL="68580" marR="68580" marT="34290" marB="34290">
                    <a:solidFill>
                      <a:schemeClr val="tx2">
                        <a:lumMod val="20000"/>
                        <a:lumOff val="80000"/>
                      </a:schemeClr>
                    </a:solidFill>
                  </a:tcPr>
                </a:tc>
                <a:tc>
                  <a:txBody>
                    <a:bodyPr/>
                    <a:lstStyle/>
                    <a:p>
                      <a:r>
                        <a:rPr lang="en-US" sz="700" b="1" dirty="0">
                          <a:solidFill>
                            <a:srgbClr val="7030A0"/>
                          </a:solidFill>
                        </a:rPr>
                        <a:t>Elijah</a:t>
                      </a:r>
                    </a:p>
                  </a:txBody>
                  <a:tcPr marL="68580" marR="68580" marT="34290" marB="34290">
                    <a:solidFill>
                      <a:schemeClr val="tx2">
                        <a:lumMod val="20000"/>
                        <a:lumOff val="80000"/>
                      </a:schemeClr>
                    </a:solidFill>
                  </a:tcPr>
                </a:tc>
                <a:tc>
                  <a:txBody>
                    <a:bodyPr/>
                    <a:lstStyle/>
                    <a:p>
                      <a:r>
                        <a:rPr lang="en-US" sz="700" b="1" dirty="0">
                          <a:solidFill>
                            <a:schemeClr val="tx1"/>
                          </a:solidFill>
                        </a:rPr>
                        <a:t>Queen </a:t>
                      </a:r>
                      <a:r>
                        <a:rPr lang="en-US" sz="700" b="1" dirty="0" err="1">
                          <a:solidFill>
                            <a:schemeClr val="tx1"/>
                          </a:solidFill>
                        </a:rPr>
                        <a:t>Athaliah</a:t>
                      </a:r>
                      <a:endParaRPr lang="en-US" sz="700" b="1" dirty="0">
                        <a:solidFill>
                          <a:schemeClr val="tx1"/>
                        </a:solidFill>
                      </a:endParaRPr>
                    </a:p>
                  </a:txBody>
                  <a:tcPr marL="68580" marR="68580" marT="34290" marB="34290">
                    <a:solidFill>
                      <a:schemeClr val="accent2">
                        <a:lumMod val="20000"/>
                        <a:lumOff val="80000"/>
                      </a:schemeClr>
                    </a:solidFill>
                  </a:tcPr>
                </a:tc>
                <a:tc>
                  <a:txBody>
                    <a:bodyPr/>
                    <a:lstStyle/>
                    <a:p>
                      <a:r>
                        <a:rPr lang="en-US" sz="700" b="1" dirty="0">
                          <a:solidFill>
                            <a:schemeClr val="tx1"/>
                          </a:solidFill>
                        </a:rPr>
                        <a:t>No</a:t>
                      </a:r>
                    </a:p>
                  </a:txBody>
                  <a:tcPr marL="68580" marR="68580" marT="34290" marB="34290">
                    <a:solidFill>
                      <a:schemeClr val="accent2">
                        <a:lumMod val="20000"/>
                        <a:lumOff val="80000"/>
                      </a:schemeClr>
                    </a:solidFill>
                  </a:tcPr>
                </a:tc>
                <a:tc>
                  <a:txBody>
                    <a:bodyPr/>
                    <a:lstStyle/>
                    <a:p>
                      <a:r>
                        <a:rPr lang="en-US" sz="700" b="1" dirty="0">
                          <a:solidFill>
                            <a:schemeClr val="tx1"/>
                          </a:solidFill>
                        </a:rPr>
                        <a:t>6</a:t>
                      </a:r>
                    </a:p>
                  </a:txBody>
                  <a:tcPr marL="68580" marR="68580" marT="34290" marB="34290">
                    <a:solidFill>
                      <a:schemeClr val="accent2">
                        <a:lumMod val="20000"/>
                        <a:lumOff val="80000"/>
                      </a:schemeClr>
                    </a:solidFill>
                  </a:tcPr>
                </a:tc>
                <a:tc>
                  <a:txBody>
                    <a:bodyPr/>
                    <a:lstStyle/>
                    <a:p>
                      <a:r>
                        <a:rPr lang="en-US" sz="700" b="1" dirty="0">
                          <a:solidFill>
                            <a:schemeClr val="tx1"/>
                          </a:solidFill>
                        </a:rPr>
                        <a:t>2 Ki. 8:2; 2 Chr. 22</a:t>
                      </a:r>
                    </a:p>
                  </a:txBody>
                  <a:tcPr marL="68580" marR="68580" marT="34290" marB="34290">
                    <a:solidFill>
                      <a:schemeClr val="accent2">
                        <a:lumMod val="20000"/>
                        <a:lumOff val="80000"/>
                      </a:schemeClr>
                    </a:solidFill>
                  </a:tcPr>
                </a:tc>
                <a:tc>
                  <a:txBody>
                    <a:bodyPr/>
                    <a:lstStyle/>
                    <a:p>
                      <a:endParaRPr lang="en-US" sz="700" dirty="0"/>
                    </a:p>
                  </a:txBody>
                  <a:tcPr marL="68580" marR="68580" marT="34290" marB="34290">
                    <a:solidFill>
                      <a:schemeClr val="accent2">
                        <a:lumMod val="20000"/>
                        <a:lumOff val="80000"/>
                      </a:schemeClr>
                    </a:solidFill>
                  </a:tcPr>
                </a:tc>
                <a:extLst>
                  <a:ext uri="{0D108BD9-81ED-4DB2-BD59-A6C34878D82A}">
                    <a16:rowId xmlns:a16="http://schemas.microsoft.com/office/drawing/2014/main" val="10007"/>
                  </a:ext>
                </a:extLst>
              </a:tr>
              <a:tr h="312540">
                <a:tc>
                  <a:txBody>
                    <a:bodyPr/>
                    <a:lstStyle/>
                    <a:p>
                      <a:r>
                        <a:rPr lang="en-US" sz="700" b="1" dirty="0" err="1">
                          <a:solidFill>
                            <a:srgbClr val="7030A0"/>
                          </a:solidFill>
                        </a:rPr>
                        <a:t>Ahaziah</a:t>
                      </a:r>
                      <a:endParaRPr lang="en-US" sz="700" b="1" dirty="0">
                        <a:solidFill>
                          <a:srgbClr val="7030A0"/>
                        </a:solidFill>
                      </a:endParaRPr>
                    </a:p>
                  </a:txBody>
                  <a:tcPr marL="68580" marR="68580" marT="34290" marB="34290">
                    <a:solidFill>
                      <a:schemeClr val="tx2">
                        <a:lumMod val="20000"/>
                        <a:lumOff val="80000"/>
                      </a:schemeClr>
                    </a:solidFill>
                  </a:tcPr>
                </a:tc>
                <a:tc>
                  <a:txBody>
                    <a:bodyPr/>
                    <a:lstStyle/>
                    <a:p>
                      <a:r>
                        <a:rPr lang="en-US" sz="700" b="1" dirty="0">
                          <a:solidFill>
                            <a:srgbClr val="7030A0"/>
                          </a:solidFill>
                        </a:rPr>
                        <a:t>No</a:t>
                      </a:r>
                    </a:p>
                  </a:txBody>
                  <a:tcPr marL="68580" marR="68580" marT="34290" marB="34290">
                    <a:solidFill>
                      <a:schemeClr val="tx2">
                        <a:lumMod val="20000"/>
                        <a:lumOff val="80000"/>
                      </a:schemeClr>
                    </a:solidFill>
                  </a:tcPr>
                </a:tc>
                <a:tc>
                  <a:txBody>
                    <a:bodyPr/>
                    <a:lstStyle/>
                    <a:p>
                      <a:r>
                        <a:rPr lang="en-US" sz="700" b="1" dirty="0">
                          <a:solidFill>
                            <a:srgbClr val="7030A0"/>
                          </a:solidFill>
                        </a:rPr>
                        <a:t>2</a:t>
                      </a:r>
                    </a:p>
                  </a:txBody>
                  <a:tcPr marL="68580" marR="68580" marT="34290" marB="34290">
                    <a:solidFill>
                      <a:schemeClr val="tx2">
                        <a:lumMod val="20000"/>
                        <a:lumOff val="80000"/>
                      </a:schemeClr>
                    </a:solidFill>
                  </a:tcPr>
                </a:tc>
                <a:tc>
                  <a:txBody>
                    <a:bodyPr/>
                    <a:lstStyle/>
                    <a:p>
                      <a:r>
                        <a:rPr lang="en-US" sz="700" b="1" dirty="0">
                          <a:solidFill>
                            <a:srgbClr val="7030A0"/>
                          </a:solidFill>
                        </a:rPr>
                        <a:t>1 Kings 22; 2 Kings 1</a:t>
                      </a:r>
                    </a:p>
                  </a:txBody>
                  <a:tcPr marL="68580" marR="68580" marT="34290" marB="34290">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1" dirty="0">
                          <a:solidFill>
                            <a:srgbClr val="7030A0"/>
                          </a:solidFill>
                        </a:rPr>
                        <a:t>Elijah</a:t>
                      </a:r>
                    </a:p>
                    <a:p>
                      <a:endParaRPr lang="en-US" sz="700" b="1" dirty="0">
                        <a:solidFill>
                          <a:srgbClr val="7030A0"/>
                        </a:solidFill>
                      </a:endParaRPr>
                    </a:p>
                  </a:txBody>
                  <a:tcPr marL="68580" marR="68580" marT="34290" marB="34290">
                    <a:solidFill>
                      <a:schemeClr val="tx2">
                        <a:lumMod val="20000"/>
                        <a:lumOff val="80000"/>
                      </a:schemeClr>
                    </a:solidFill>
                  </a:tcPr>
                </a:tc>
                <a:tc>
                  <a:txBody>
                    <a:bodyPr/>
                    <a:lstStyle/>
                    <a:p>
                      <a:r>
                        <a:rPr lang="en-US" sz="700" b="1" dirty="0" err="1">
                          <a:solidFill>
                            <a:schemeClr val="tx1"/>
                          </a:solidFill>
                        </a:rPr>
                        <a:t>Joash</a:t>
                      </a:r>
                      <a:r>
                        <a:rPr lang="en-US" sz="700" b="1" dirty="0">
                          <a:solidFill>
                            <a:schemeClr val="tx1"/>
                          </a:solidFill>
                        </a:rPr>
                        <a:t> (</a:t>
                      </a:r>
                      <a:r>
                        <a:rPr lang="en-US" sz="700" b="1" dirty="0" err="1">
                          <a:solidFill>
                            <a:schemeClr val="tx1"/>
                          </a:solidFill>
                        </a:rPr>
                        <a:t>Jehohash</a:t>
                      </a:r>
                      <a:r>
                        <a:rPr lang="en-US" sz="700" b="1" dirty="0">
                          <a:solidFill>
                            <a:schemeClr val="tx1"/>
                          </a:solidFill>
                        </a:rPr>
                        <a:t>)</a:t>
                      </a:r>
                    </a:p>
                  </a:txBody>
                  <a:tcPr marL="68580" marR="68580" marT="34290" marB="34290">
                    <a:solidFill>
                      <a:schemeClr val="accent2">
                        <a:lumMod val="20000"/>
                        <a:lumOff val="80000"/>
                      </a:schemeClr>
                    </a:solidFill>
                  </a:tcPr>
                </a:tc>
                <a:tc>
                  <a:txBody>
                    <a:bodyPr/>
                    <a:lstStyle/>
                    <a:p>
                      <a:r>
                        <a:rPr lang="en-US" sz="700" b="1" dirty="0">
                          <a:solidFill>
                            <a:schemeClr val="tx1"/>
                          </a:solidFill>
                        </a:rPr>
                        <a:t>Yes</a:t>
                      </a:r>
                    </a:p>
                  </a:txBody>
                  <a:tcPr marL="68580" marR="68580" marT="34290" marB="34290">
                    <a:solidFill>
                      <a:schemeClr val="accent2">
                        <a:lumMod val="20000"/>
                        <a:lumOff val="80000"/>
                      </a:schemeClr>
                    </a:solidFill>
                  </a:tcPr>
                </a:tc>
                <a:tc>
                  <a:txBody>
                    <a:bodyPr/>
                    <a:lstStyle/>
                    <a:p>
                      <a:r>
                        <a:rPr lang="en-US" sz="700" b="1" dirty="0">
                          <a:solidFill>
                            <a:schemeClr val="tx1"/>
                          </a:solidFill>
                        </a:rPr>
                        <a:t>40</a:t>
                      </a:r>
                    </a:p>
                  </a:txBody>
                  <a:tcPr marL="68580" marR="68580" marT="34290" marB="34290">
                    <a:solidFill>
                      <a:schemeClr val="accent2">
                        <a:lumMod val="20000"/>
                        <a:lumOff val="80000"/>
                      </a:schemeClr>
                    </a:solidFill>
                  </a:tcPr>
                </a:tc>
                <a:tc>
                  <a:txBody>
                    <a:bodyPr/>
                    <a:lstStyle/>
                    <a:p>
                      <a:r>
                        <a:rPr lang="en-US" sz="700" b="1" dirty="0">
                          <a:solidFill>
                            <a:schemeClr val="tx1"/>
                          </a:solidFill>
                        </a:rPr>
                        <a:t>2 Ki. 11:2; 2 Chr. 22-23</a:t>
                      </a:r>
                    </a:p>
                  </a:txBody>
                  <a:tcPr marL="68580" marR="68580" marT="34290" marB="34290">
                    <a:solidFill>
                      <a:schemeClr val="accent2">
                        <a:lumMod val="20000"/>
                        <a:lumOff val="80000"/>
                      </a:schemeClr>
                    </a:solidFill>
                  </a:tcPr>
                </a:tc>
                <a:tc>
                  <a:txBody>
                    <a:bodyPr/>
                    <a:lstStyle/>
                    <a:p>
                      <a:r>
                        <a:rPr lang="en-US" sz="700" b="1" dirty="0">
                          <a:solidFill>
                            <a:schemeClr val="tx1"/>
                          </a:solidFill>
                        </a:rPr>
                        <a:t>Zechariah, Joel</a:t>
                      </a:r>
                    </a:p>
                  </a:txBody>
                  <a:tcPr marL="68580" marR="68580" marT="34290" marB="34290">
                    <a:solidFill>
                      <a:schemeClr val="accent2">
                        <a:lumMod val="20000"/>
                        <a:lumOff val="80000"/>
                      </a:schemeClr>
                    </a:solidFill>
                  </a:tcPr>
                </a:tc>
                <a:extLst>
                  <a:ext uri="{0D108BD9-81ED-4DB2-BD59-A6C34878D82A}">
                    <a16:rowId xmlns:a16="http://schemas.microsoft.com/office/drawing/2014/main" val="10008"/>
                  </a:ext>
                </a:extLst>
              </a:tr>
              <a:tr h="312540">
                <a:tc>
                  <a:txBody>
                    <a:bodyPr/>
                    <a:lstStyle/>
                    <a:p>
                      <a:r>
                        <a:rPr lang="en-US" sz="700" b="1" dirty="0" err="1">
                          <a:solidFill>
                            <a:srgbClr val="7030A0"/>
                          </a:solidFill>
                        </a:rPr>
                        <a:t>Jehoram</a:t>
                      </a:r>
                      <a:r>
                        <a:rPr lang="en-US" sz="700" b="1" dirty="0">
                          <a:solidFill>
                            <a:srgbClr val="7030A0"/>
                          </a:solidFill>
                        </a:rPr>
                        <a:t> (</a:t>
                      </a:r>
                      <a:r>
                        <a:rPr lang="en-US" sz="700" b="1" dirty="0" err="1">
                          <a:solidFill>
                            <a:srgbClr val="7030A0"/>
                          </a:solidFill>
                        </a:rPr>
                        <a:t>Joram</a:t>
                      </a:r>
                      <a:r>
                        <a:rPr lang="en-US" sz="700" b="1" dirty="0">
                          <a:solidFill>
                            <a:srgbClr val="7030A0"/>
                          </a:solidFill>
                        </a:rPr>
                        <a:t>)</a:t>
                      </a:r>
                    </a:p>
                  </a:txBody>
                  <a:tcPr marL="68580" marR="68580" marT="34290" marB="34290">
                    <a:solidFill>
                      <a:schemeClr val="tx2">
                        <a:lumMod val="20000"/>
                        <a:lumOff val="80000"/>
                      </a:schemeClr>
                    </a:solidFill>
                  </a:tcPr>
                </a:tc>
                <a:tc>
                  <a:txBody>
                    <a:bodyPr/>
                    <a:lstStyle/>
                    <a:p>
                      <a:r>
                        <a:rPr lang="en-US" sz="700" b="1" dirty="0">
                          <a:solidFill>
                            <a:srgbClr val="7030A0"/>
                          </a:solidFill>
                        </a:rPr>
                        <a:t>No</a:t>
                      </a:r>
                    </a:p>
                  </a:txBody>
                  <a:tcPr marL="68580" marR="68580" marT="34290" marB="34290">
                    <a:solidFill>
                      <a:schemeClr val="tx2">
                        <a:lumMod val="20000"/>
                        <a:lumOff val="80000"/>
                      </a:schemeClr>
                    </a:solidFill>
                  </a:tcPr>
                </a:tc>
                <a:tc>
                  <a:txBody>
                    <a:bodyPr/>
                    <a:lstStyle/>
                    <a:p>
                      <a:r>
                        <a:rPr lang="en-US" sz="700" b="1" dirty="0">
                          <a:solidFill>
                            <a:srgbClr val="7030A0"/>
                          </a:solidFill>
                        </a:rPr>
                        <a:t>12</a:t>
                      </a:r>
                    </a:p>
                  </a:txBody>
                  <a:tcPr marL="68580" marR="68580" marT="34290" marB="34290">
                    <a:solidFill>
                      <a:schemeClr val="tx2">
                        <a:lumMod val="20000"/>
                        <a:lumOff val="80000"/>
                      </a:schemeClr>
                    </a:solidFill>
                  </a:tcPr>
                </a:tc>
                <a:tc>
                  <a:txBody>
                    <a:bodyPr/>
                    <a:lstStyle/>
                    <a:p>
                      <a:r>
                        <a:rPr lang="en-US" sz="700" b="1" dirty="0">
                          <a:solidFill>
                            <a:srgbClr val="7030A0"/>
                          </a:solidFill>
                        </a:rPr>
                        <a:t>2 Kings 3-8</a:t>
                      </a:r>
                    </a:p>
                  </a:txBody>
                  <a:tcPr marL="68580" marR="68580" marT="34290" marB="34290">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1" dirty="0">
                          <a:solidFill>
                            <a:srgbClr val="7030A0"/>
                          </a:solidFill>
                        </a:rPr>
                        <a:t>Elijah</a:t>
                      </a:r>
                    </a:p>
                    <a:p>
                      <a:endParaRPr lang="en-US" sz="700" b="1" dirty="0">
                        <a:solidFill>
                          <a:srgbClr val="7030A0"/>
                        </a:solidFill>
                      </a:endParaRPr>
                    </a:p>
                  </a:txBody>
                  <a:tcPr marL="68580" marR="68580" marT="34290" marB="34290">
                    <a:solidFill>
                      <a:schemeClr val="tx2">
                        <a:lumMod val="20000"/>
                        <a:lumOff val="80000"/>
                      </a:schemeClr>
                    </a:solidFill>
                  </a:tcPr>
                </a:tc>
                <a:tc>
                  <a:txBody>
                    <a:bodyPr/>
                    <a:lstStyle/>
                    <a:p>
                      <a:r>
                        <a:rPr lang="en-US" sz="700" b="1" dirty="0" err="1">
                          <a:solidFill>
                            <a:schemeClr val="tx1"/>
                          </a:solidFill>
                        </a:rPr>
                        <a:t>Amaziah</a:t>
                      </a:r>
                      <a:endParaRPr lang="en-US" sz="700" b="1" dirty="0">
                        <a:solidFill>
                          <a:schemeClr val="tx1"/>
                        </a:solidFill>
                      </a:endParaRPr>
                    </a:p>
                  </a:txBody>
                  <a:tcPr marL="68580" marR="68580" marT="34290" marB="34290">
                    <a:solidFill>
                      <a:schemeClr val="accent2">
                        <a:lumMod val="20000"/>
                        <a:lumOff val="80000"/>
                      </a:schemeClr>
                    </a:solidFill>
                  </a:tcPr>
                </a:tc>
                <a:tc>
                  <a:txBody>
                    <a:bodyPr/>
                    <a:lstStyle/>
                    <a:p>
                      <a:r>
                        <a:rPr lang="en-US" sz="700" b="1" dirty="0">
                          <a:solidFill>
                            <a:schemeClr val="tx1"/>
                          </a:solidFill>
                        </a:rPr>
                        <a:t>Yes</a:t>
                      </a:r>
                    </a:p>
                  </a:txBody>
                  <a:tcPr marL="68580" marR="68580" marT="34290" marB="34290">
                    <a:solidFill>
                      <a:schemeClr val="accent2">
                        <a:lumMod val="20000"/>
                        <a:lumOff val="80000"/>
                      </a:schemeClr>
                    </a:solidFill>
                  </a:tcPr>
                </a:tc>
                <a:tc>
                  <a:txBody>
                    <a:bodyPr/>
                    <a:lstStyle/>
                    <a:p>
                      <a:r>
                        <a:rPr lang="en-US" sz="700" b="1" dirty="0">
                          <a:solidFill>
                            <a:schemeClr val="tx1"/>
                          </a:solidFill>
                        </a:rPr>
                        <a:t>29</a:t>
                      </a:r>
                    </a:p>
                  </a:txBody>
                  <a:tcPr marL="68580" marR="68580" marT="34290" marB="34290">
                    <a:solidFill>
                      <a:schemeClr val="accent2">
                        <a:lumMod val="20000"/>
                        <a:lumOff val="80000"/>
                      </a:schemeClr>
                    </a:solidFill>
                  </a:tcPr>
                </a:tc>
                <a:tc>
                  <a:txBody>
                    <a:bodyPr/>
                    <a:lstStyle/>
                    <a:p>
                      <a:r>
                        <a:rPr lang="en-US" sz="700" b="1" dirty="0">
                          <a:solidFill>
                            <a:schemeClr val="tx1"/>
                          </a:solidFill>
                        </a:rPr>
                        <a:t>2 Ki. `14:2; 2 Chr. 25</a:t>
                      </a:r>
                    </a:p>
                    <a:p>
                      <a:endParaRPr lang="en-US" sz="700" b="1" dirty="0">
                        <a:solidFill>
                          <a:schemeClr val="tx1"/>
                        </a:solidFill>
                      </a:endParaRPr>
                    </a:p>
                  </a:txBody>
                  <a:tcPr marL="68580" marR="68580" marT="34290" marB="34290">
                    <a:solidFill>
                      <a:schemeClr val="accent2">
                        <a:lumMod val="20000"/>
                        <a:lumOff val="80000"/>
                      </a:schemeClr>
                    </a:solidFill>
                  </a:tcPr>
                </a:tc>
                <a:tc>
                  <a:txBody>
                    <a:bodyPr/>
                    <a:lstStyle/>
                    <a:p>
                      <a:r>
                        <a:rPr lang="en-US" sz="700" b="1" dirty="0">
                          <a:solidFill>
                            <a:schemeClr val="tx1"/>
                          </a:solidFill>
                        </a:rPr>
                        <a:t>Man of God?</a:t>
                      </a:r>
                    </a:p>
                  </a:txBody>
                  <a:tcPr marL="68580" marR="68580" marT="34290" marB="34290">
                    <a:solidFill>
                      <a:schemeClr val="accent2">
                        <a:lumMod val="20000"/>
                        <a:lumOff val="80000"/>
                      </a:schemeClr>
                    </a:solidFill>
                  </a:tcPr>
                </a:tc>
                <a:extLst>
                  <a:ext uri="{0D108BD9-81ED-4DB2-BD59-A6C34878D82A}">
                    <a16:rowId xmlns:a16="http://schemas.microsoft.com/office/drawing/2014/main" val="10009"/>
                  </a:ext>
                </a:extLst>
              </a:tr>
              <a:tr h="312540">
                <a:tc>
                  <a:txBody>
                    <a:bodyPr/>
                    <a:lstStyle/>
                    <a:p>
                      <a:r>
                        <a:rPr lang="en-US" sz="700" b="1" dirty="0">
                          <a:solidFill>
                            <a:srgbClr val="7030A0"/>
                          </a:solidFill>
                        </a:rPr>
                        <a:t>Jehu</a:t>
                      </a:r>
                    </a:p>
                  </a:txBody>
                  <a:tcPr marL="68580" marR="68580" marT="34290" marB="34290">
                    <a:solidFill>
                      <a:schemeClr val="tx2">
                        <a:lumMod val="20000"/>
                        <a:lumOff val="80000"/>
                      </a:schemeClr>
                    </a:solidFill>
                  </a:tcPr>
                </a:tc>
                <a:tc>
                  <a:txBody>
                    <a:bodyPr/>
                    <a:lstStyle/>
                    <a:p>
                      <a:r>
                        <a:rPr lang="en-US" sz="700" b="1" dirty="0">
                          <a:solidFill>
                            <a:srgbClr val="7030A0"/>
                          </a:solidFill>
                        </a:rPr>
                        <a:t>No</a:t>
                      </a:r>
                    </a:p>
                  </a:txBody>
                  <a:tcPr marL="68580" marR="68580" marT="34290" marB="34290">
                    <a:solidFill>
                      <a:schemeClr val="tx2">
                        <a:lumMod val="20000"/>
                        <a:lumOff val="80000"/>
                      </a:schemeClr>
                    </a:solidFill>
                  </a:tcPr>
                </a:tc>
                <a:tc>
                  <a:txBody>
                    <a:bodyPr/>
                    <a:lstStyle/>
                    <a:p>
                      <a:r>
                        <a:rPr lang="en-US" sz="700" b="1" dirty="0">
                          <a:solidFill>
                            <a:srgbClr val="7030A0"/>
                          </a:solidFill>
                        </a:rPr>
                        <a:t>28</a:t>
                      </a:r>
                    </a:p>
                  </a:txBody>
                  <a:tcPr marL="68580" marR="68580" marT="34290" marB="34290">
                    <a:solidFill>
                      <a:schemeClr val="tx2">
                        <a:lumMod val="20000"/>
                        <a:lumOff val="80000"/>
                      </a:schemeClr>
                    </a:solidFill>
                  </a:tcPr>
                </a:tc>
                <a:tc>
                  <a:txBody>
                    <a:bodyPr/>
                    <a:lstStyle/>
                    <a:p>
                      <a:r>
                        <a:rPr lang="en-US" sz="700" b="1" dirty="0">
                          <a:solidFill>
                            <a:srgbClr val="7030A0"/>
                          </a:solidFill>
                        </a:rPr>
                        <a:t>2 Kings 9-10</a:t>
                      </a:r>
                    </a:p>
                  </a:txBody>
                  <a:tcPr marL="68580" marR="68580" marT="34290" marB="34290">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1" dirty="0">
                          <a:solidFill>
                            <a:srgbClr val="7030A0"/>
                          </a:solidFill>
                        </a:rPr>
                        <a:t>Elisha</a:t>
                      </a:r>
                    </a:p>
                    <a:p>
                      <a:endParaRPr lang="en-US" sz="700" b="1" dirty="0">
                        <a:solidFill>
                          <a:srgbClr val="7030A0"/>
                        </a:solidFill>
                      </a:endParaRPr>
                    </a:p>
                  </a:txBody>
                  <a:tcPr marL="68580" marR="68580" marT="34290" marB="34290">
                    <a:solidFill>
                      <a:schemeClr val="tx2">
                        <a:lumMod val="20000"/>
                        <a:lumOff val="80000"/>
                      </a:schemeClr>
                    </a:solidFill>
                  </a:tcPr>
                </a:tc>
                <a:tc>
                  <a:txBody>
                    <a:bodyPr/>
                    <a:lstStyle/>
                    <a:p>
                      <a:r>
                        <a:rPr lang="en-US" sz="700" b="1" dirty="0" err="1">
                          <a:solidFill>
                            <a:schemeClr val="tx1"/>
                          </a:solidFill>
                        </a:rPr>
                        <a:t>Uzziah</a:t>
                      </a:r>
                      <a:r>
                        <a:rPr lang="en-US" sz="700" b="1" dirty="0">
                          <a:solidFill>
                            <a:schemeClr val="tx1"/>
                          </a:solidFill>
                        </a:rPr>
                        <a:t> (</a:t>
                      </a:r>
                      <a:r>
                        <a:rPr lang="en-US" sz="700" b="1" dirty="0" err="1">
                          <a:solidFill>
                            <a:schemeClr val="tx1"/>
                          </a:solidFill>
                        </a:rPr>
                        <a:t>Azaniah</a:t>
                      </a:r>
                      <a:r>
                        <a:rPr lang="en-US" sz="700" b="1" dirty="0">
                          <a:solidFill>
                            <a:schemeClr val="tx1"/>
                          </a:solidFill>
                        </a:rPr>
                        <a:t>)</a:t>
                      </a:r>
                    </a:p>
                  </a:txBody>
                  <a:tcPr marL="68580" marR="68580" marT="34290" marB="34290">
                    <a:solidFill>
                      <a:schemeClr val="accent2">
                        <a:lumMod val="20000"/>
                        <a:lumOff val="80000"/>
                      </a:schemeClr>
                    </a:solidFill>
                  </a:tcPr>
                </a:tc>
                <a:tc>
                  <a:txBody>
                    <a:bodyPr/>
                    <a:lstStyle/>
                    <a:p>
                      <a:r>
                        <a:rPr lang="en-US" sz="700" b="1" dirty="0">
                          <a:solidFill>
                            <a:schemeClr val="tx1"/>
                          </a:solidFill>
                        </a:rPr>
                        <a:t>Yes</a:t>
                      </a:r>
                    </a:p>
                  </a:txBody>
                  <a:tcPr marL="68580" marR="68580" marT="34290" marB="34290">
                    <a:solidFill>
                      <a:schemeClr val="accent2">
                        <a:lumMod val="20000"/>
                        <a:lumOff val="80000"/>
                      </a:schemeClr>
                    </a:solidFill>
                  </a:tcPr>
                </a:tc>
                <a:tc>
                  <a:txBody>
                    <a:bodyPr/>
                    <a:lstStyle/>
                    <a:p>
                      <a:r>
                        <a:rPr lang="en-US" sz="700" b="1" dirty="0">
                          <a:solidFill>
                            <a:schemeClr val="tx1"/>
                          </a:solidFill>
                        </a:rPr>
                        <a:t>52</a:t>
                      </a:r>
                    </a:p>
                  </a:txBody>
                  <a:tcPr marL="68580" marR="68580" marT="34290" marB="34290">
                    <a:solidFill>
                      <a:schemeClr val="accent2">
                        <a:lumMod val="20000"/>
                        <a:lumOff val="80000"/>
                      </a:schemeClr>
                    </a:solidFill>
                  </a:tcPr>
                </a:tc>
                <a:tc>
                  <a:txBody>
                    <a:bodyPr/>
                    <a:lstStyle/>
                    <a:p>
                      <a:r>
                        <a:rPr lang="en-US" sz="700" b="1" dirty="0">
                          <a:solidFill>
                            <a:schemeClr val="tx1"/>
                          </a:solidFill>
                        </a:rPr>
                        <a:t>2 Ki. 15; 2 Chr. 26</a:t>
                      </a:r>
                    </a:p>
                  </a:txBody>
                  <a:tcPr marL="68580" marR="68580" marT="34290" marB="34290">
                    <a:solidFill>
                      <a:schemeClr val="accent2">
                        <a:lumMod val="20000"/>
                        <a:lumOff val="80000"/>
                      </a:schemeClr>
                    </a:solidFill>
                  </a:tcPr>
                </a:tc>
                <a:tc>
                  <a:txBody>
                    <a:bodyPr/>
                    <a:lstStyle/>
                    <a:p>
                      <a:r>
                        <a:rPr lang="en-US" sz="700" b="1" dirty="0">
                          <a:solidFill>
                            <a:schemeClr val="tx1"/>
                          </a:solidFill>
                        </a:rPr>
                        <a:t>Zechariah, Isaiah</a:t>
                      </a:r>
                    </a:p>
                  </a:txBody>
                  <a:tcPr marL="68580" marR="68580" marT="34290" marB="34290">
                    <a:solidFill>
                      <a:schemeClr val="accent2">
                        <a:lumMod val="20000"/>
                        <a:lumOff val="80000"/>
                      </a:schemeClr>
                    </a:solidFill>
                  </a:tcPr>
                </a:tc>
                <a:extLst>
                  <a:ext uri="{0D108BD9-81ED-4DB2-BD59-A6C34878D82A}">
                    <a16:rowId xmlns:a16="http://schemas.microsoft.com/office/drawing/2014/main" val="10010"/>
                  </a:ext>
                </a:extLst>
              </a:tr>
              <a:tr h="312540">
                <a:tc>
                  <a:txBody>
                    <a:bodyPr/>
                    <a:lstStyle/>
                    <a:p>
                      <a:r>
                        <a:rPr lang="en-US" sz="700" b="1" dirty="0" err="1">
                          <a:solidFill>
                            <a:srgbClr val="7030A0"/>
                          </a:solidFill>
                        </a:rPr>
                        <a:t>Jehohaz</a:t>
                      </a:r>
                      <a:r>
                        <a:rPr lang="en-US" sz="700" b="1" dirty="0">
                          <a:solidFill>
                            <a:srgbClr val="7030A0"/>
                          </a:solidFill>
                        </a:rPr>
                        <a:t> (</a:t>
                      </a:r>
                      <a:r>
                        <a:rPr lang="en-US" sz="700" b="1" dirty="0" err="1">
                          <a:solidFill>
                            <a:srgbClr val="7030A0"/>
                          </a:solidFill>
                        </a:rPr>
                        <a:t>Joahaz</a:t>
                      </a:r>
                      <a:r>
                        <a:rPr lang="en-US" sz="700" b="1" dirty="0">
                          <a:solidFill>
                            <a:srgbClr val="7030A0"/>
                          </a:solidFill>
                        </a:rPr>
                        <a:t>)</a:t>
                      </a:r>
                    </a:p>
                  </a:txBody>
                  <a:tcPr marL="68580" marR="68580" marT="34290" marB="34290">
                    <a:solidFill>
                      <a:schemeClr val="tx2">
                        <a:lumMod val="20000"/>
                        <a:lumOff val="80000"/>
                      </a:schemeClr>
                    </a:solidFill>
                  </a:tcPr>
                </a:tc>
                <a:tc>
                  <a:txBody>
                    <a:bodyPr/>
                    <a:lstStyle/>
                    <a:p>
                      <a:r>
                        <a:rPr lang="en-US" sz="700" b="1" dirty="0">
                          <a:solidFill>
                            <a:srgbClr val="7030A0"/>
                          </a:solidFill>
                        </a:rPr>
                        <a:t>No</a:t>
                      </a:r>
                    </a:p>
                  </a:txBody>
                  <a:tcPr marL="68580" marR="68580" marT="34290" marB="34290">
                    <a:solidFill>
                      <a:schemeClr val="tx2">
                        <a:lumMod val="20000"/>
                        <a:lumOff val="80000"/>
                      </a:schemeClr>
                    </a:solidFill>
                  </a:tcPr>
                </a:tc>
                <a:tc>
                  <a:txBody>
                    <a:bodyPr/>
                    <a:lstStyle/>
                    <a:p>
                      <a:r>
                        <a:rPr lang="en-US" sz="700" b="1" dirty="0">
                          <a:solidFill>
                            <a:srgbClr val="7030A0"/>
                          </a:solidFill>
                        </a:rPr>
                        <a:t>17</a:t>
                      </a:r>
                    </a:p>
                  </a:txBody>
                  <a:tcPr marL="68580" marR="68580" marT="34290" marB="34290">
                    <a:solidFill>
                      <a:schemeClr val="tx2">
                        <a:lumMod val="20000"/>
                        <a:lumOff val="80000"/>
                      </a:schemeClr>
                    </a:solidFill>
                  </a:tcPr>
                </a:tc>
                <a:tc>
                  <a:txBody>
                    <a:bodyPr/>
                    <a:lstStyle/>
                    <a:p>
                      <a:r>
                        <a:rPr lang="en-US" sz="700" b="1" dirty="0">
                          <a:solidFill>
                            <a:srgbClr val="7030A0"/>
                          </a:solidFill>
                        </a:rPr>
                        <a:t>2 Kings 13</a:t>
                      </a:r>
                    </a:p>
                  </a:txBody>
                  <a:tcPr marL="68580" marR="68580" marT="34290" marB="34290">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1" dirty="0">
                          <a:solidFill>
                            <a:srgbClr val="7030A0"/>
                          </a:solidFill>
                        </a:rPr>
                        <a:t>Elisha</a:t>
                      </a:r>
                    </a:p>
                    <a:p>
                      <a:endParaRPr lang="en-US" sz="700" b="1" dirty="0">
                        <a:solidFill>
                          <a:srgbClr val="7030A0"/>
                        </a:solidFill>
                      </a:endParaRPr>
                    </a:p>
                  </a:txBody>
                  <a:tcPr marL="68580" marR="68580" marT="34290" marB="34290">
                    <a:solidFill>
                      <a:schemeClr val="tx2">
                        <a:lumMod val="20000"/>
                        <a:lumOff val="80000"/>
                      </a:schemeClr>
                    </a:solidFill>
                  </a:tcPr>
                </a:tc>
                <a:tc>
                  <a:txBody>
                    <a:bodyPr/>
                    <a:lstStyle/>
                    <a:p>
                      <a:r>
                        <a:rPr lang="en-US" sz="700" b="1" dirty="0" err="1">
                          <a:solidFill>
                            <a:schemeClr val="tx1"/>
                          </a:solidFill>
                        </a:rPr>
                        <a:t>Jotham</a:t>
                      </a:r>
                      <a:endParaRPr lang="en-US" sz="700" b="1" dirty="0">
                        <a:solidFill>
                          <a:schemeClr val="tx1"/>
                        </a:solidFill>
                      </a:endParaRPr>
                    </a:p>
                  </a:txBody>
                  <a:tcPr marL="68580" marR="68580" marT="34290" marB="34290">
                    <a:solidFill>
                      <a:schemeClr val="accent2">
                        <a:lumMod val="20000"/>
                        <a:lumOff val="80000"/>
                      </a:schemeClr>
                    </a:solidFill>
                  </a:tcPr>
                </a:tc>
                <a:tc>
                  <a:txBody>
                    <a:bodyPr/>
                    <a:lstStyle/>
                    <a:p>
                      <a:r>
                        <a:rPr lang="en-US" sz="700" b="1" dirty="0">
                          <a:solidFill>
                            <a:schemeClr val="tx1"/>
                          </a:solidFill>
                        </a:rPr>
                        <a:t>Yes</a:t>
                      </a:r>
                    </a:p>
                  </a:txBody>
                  <a:tcPr marL="68580" marR="68580" marT="34290" marB="34290">
                    <a:solidFill>
                      <a:schemeClr val="accent2">
                        <a:lumMod val="20000"/>
                        <a:lumOff val="80000"/>
                      </a:schemeClr>
                    </a:solidFill>
                  </a:tcPr>
                </a:tc>
                <a:tc>
                  <a:txBody>
                    <a:bodyPr/>
                    <a:lstStyle/>
                    <a:p>
                      <a:r>
                        <a:rPr lang="en-US" sz="700" b="1" dirty="0">
                          <a:solidFill>
                            <a:schemeClr val="tx1"/>
                          </a:solidFill>
                        </a:rPr>
                        <a:t>16</a:t>
                      </a:r>
                    </a:p>
                  </a:txBody>
                  <a:tcPr marL="68580" marR="68580" marT="34290" marB="34290">
                    <a:solidFill>
                      <a:schemeClr val="accent2">
                        <a:lumMod val="20000"/>
                        <a:lumOff val="80000"/>
                      </a:schemeClr>
                    </a:solidFill>
                  </a:tcPr>
                </a:tc>
                <a:tc>
                  <a:txBody>
                    <a:bodyPr/>
                    <a:lstStyle/>
                    <a:p>
                      <a:r>
                        <a:rPr lang="en-US" sz="700" b="1" dirty="0">
                          <a:solidFill>
                            <a:schemeClr val="tx1"/>
                          </a:solidFill>
                        </a:rPr>
                        <a:t>2 Ki. 15:2; 2 Chr. 27</a:t>
                      </a:r>
                    </a:p>
                  </a:txBody>
                  <a:tcPr marL="68580" marR="68580" marT="34290" marB="34290">
                    <a:solidFill>
                      <a:schemeClr val="accent2">
                        <a:lumMod val="20000"/>
                        <a:lumOff val="80000"/>
                      </a:schemeClr>
                    </a:solidFill>
                  </a:tcPr>
                </a:tc>
                <a:tc>
                  <a:txBody>
                    <a:bodyPr/>
                    <a:lstStyle/>
                    <a:p>
                      <a:r>
                        <a:rPr lang="en-US" sz="700" b="1" dirty="0">
                          <a:solidFill>
                            <a:schemeClr val="tx1"/>
                          </a:solidFill>
                        </a:rPr>
                        <a:t>Isaiah, Micah</a:t>
                      </a:r>
                    </a:p>
                  </a:txBody>
                  <a:tcPr marL="68580" marR="68580" marT="34290" marB="34290">
                    <a:solidFill>
                      <a:schemeClr val="accent2">
                        <a:lumMod val="20000"/>
                        <a:lumOff val="80000"/>
                      </a:schemeClr>
                    </a:solidFill>
                  </a:tcPr>
                </a:tc>
                <a:extLst>
                  <a:ext uri="{0D108BD9-81ED-4DB2-BD59-A6C34878D82A}">
                    <a16:rowId xmlns:a16="http://schemas.microsoft.com/office/drawing/2014/main" val="10011"/>
                  </a:ext>
                </a:extLst>
              </a:tr>
              <a:tr h="194282">
                <a:tc>
                  <a:txBody>
                    <a:bodyPr/>
                    <a:lstStyle/>
                    <a:p>
                      <a:r>
                        <a:rPr lang="en-US" sz="700" b="1" dirty="0" err="1">
                          <a:solidFill>
                            <a:srgbClr val="7030A0"/>
                          </a:solidFill>
                        </a:rPr>
                        <a:t>Jehohash</a:t>
                      </a:r>
                      <a:r>
                        <a:rPr lang="en-US" sz="700" b="1" baseline="0" dirty="0">
                          <a:solidFill>
                            <a:srgbClr val="7030A0"/>
                          </a:solidFill>
                        </a:rPr>
                        <a:t> (</a:t>
                      </a:r>
                      <a:r>
                        <a:rPr lang="en-US" sz="700" b="1" baseline="0" dirty="0" err="1">
                          <a:solidFill>
                            <a:srgbClr val="7030A0"/>
                          </a:solidFill>
                        </a:rPr>
                        <a:t>Joash</a:t>
                      </a:r>
                      <a:r>
                        <a:rPr lang="en-US" sz="700" b="1" baseline="0" dirty="0">
                          <a:solidFill>
                            <a:srgbClr val="7030A0"/>
                          </a:solidFill>
                        </a:rPr>
                        <a:t>)</a:t>
                      </a:r>
                      <a:endParaRPr lang="en-US" sz="700" b="1" dirty="0">
                        <a:solidFill>
                          <a:srgbClr val="7030A0"/>
                        </a:solidFill>
                      </a:endParaRPr>
                    </a:p>
                  </a:txBody>
                  <a:tcPr marL="68580" marR="68580" marT="34290" marB="34290">
                    <a:solidFill>
                      <a:schemeClr val="tx2">
                        <a:lumMod val="20000"/>
                        <a:lumOff val="80000"/>
                      </a:schemeClr>
                    </a:solidFill>
                  </a:tcPr>
                </a:tc>
                <a:tc>
                  <a:txBody>
                    <a:bodyPr/>
                    <a:lstStyle/>
                    <a:p>
                      <a:r>
                        <a:rPr lang="en-US" sz="700" b="1" dirty="0">
                          <a:solidFill>
                            <a:srgbClr val="7030A0"/>
                          </a:solidFill>
                        </a:rPr>
                        <a:t>No</a:t>
                      </a:r>
                    </a:p>
                  </a:txBody>
                  <a:tcPr marL="68580" marR="68580" marT="34290" marB="34290">
                    <a:solidFill>
                      <a:schemeClr val="tx2">
                        <a:lumMod val="20000"/>
                        <a:lumOff val="80000"/>
                      </a:schemeClr>
                    </a:solidFill>
                  </a:tcPr>
                </a:tc>
                <a:tc>
                  <a:txBody>
                    <a:bodyPr/>
                    <a:lstStyle/>
                    <a:p>
                      <a:r>
                        <a:rPr lang="en-US" sz="700" b="1" dirty="0">
                          <a:solidFill>
                            <a:srgbClr val="7030A0"/>
                          </a:solidFill>
                        </a:rPr>
                        <a:t>16</a:t>
                      </a:r>
                    </a:p>
                  </a:txBody>
                  <a:tcPr marL="68580" marR="68580" marT="34290" marB="34290">
                    <a:solidFill>
                      <a:schemeClr val="tx2">
                        <a:lumMod val="20000"/>
                        <a:lumOff val="80000"/>
                      </a:schemeClr>
                    </a:solidFill>
                  </a:tcPr>
                </a:tc>
                <a:tc>
                  <a:txBody>
                    <a:bodyPr/>
                    <a:lstStyle/>
                    <a:p>
                      <a:r>
                        <a:rPr lang="en-US" sz="700" b="1" dirty="0">
                          <a:solidFill>
                            <a:srgbClr val="7030A0"/>
                          </a:solidFill>
                        </a:rPr>
                        <a:t>2 Kings 13</a:t>
                      </a:r>
                    </a:p>
                  </a:txBody>
                  <a:tcPr marL="68580" marR="68580" marT="34290" marB="34290">
                    <a:solidFill>
                      <a:schemeClr val="tx2">
                        <a:lumMod val="20000"/>
                        <a:lumOff val="80000"/>
                      </a:schemeClr>
                    </a:solidFill>
                  </a:tcPr>
                </a:tc>
                <a:tc>
                  <a:txBody>
                    <a:bodyPr/>
                    <a:lstStyle/>
                    <a:p>
                      <a:r>
                        <a:rPr lang="en-US" sz="700" b="1" dirty="0">
                          <a:solidFill>
                            <a:srgbClr val="7030A0"/>
                          </a:solidFill>
                        </a:rPr>
                        <a:t>Elisha</a:t>
                      </a:r>
                    </a:p>
                  </a:txBody>
                  <a:tcPr marL="68580" marR="68580" marT="34290" marB="34290">
                    <a:solidFill>
                      <a:schemeClr val="tx2">
                        <a:lumMod val="20000"/>
                        <a:lumOff val="80000"/>
                      </a:schemeClr>
                    </a:solidFill>
                  </a:tcPr>
                </a:tc>
                <a:tc>
                  <a:txBody>
                    <a:bodyPr/>
                    <a:lstStyle/>
                    <a:p>
                      <a:r>
                        <a:rPr lang="en-US" sz="700" b="1" dirty="0" err="1">
                          <a:solidFill>
                            <a:schemeClr val="tx1"/>
                          </a:solidFill>
                        </a:rPr>
                        <a:t>Ahaz</a:t>
                      </a:r>
                      <a:endParaRPr lang="en-US" sz="700" b="1" dirty="0">
                        <a:solidFill>
                          <a:schemeClr val="tx1"/>
                        </a:solidFill>
                      </a:endParaRPr>
                    </a:p>
                  </a:txBody>
                  <a:tcPr marL="68580" marR="68580" marT="34290" marB="34290">
                    <a:solidFill>
                      <a:schemeClr val="accent2">
                        <a:lumMod val="20000"/>
                        <a:lumOff val="80000"/>
                      </a:schemeClr>
                    </a:solidFill>
                  </a:tcPr>
                </a:tc>
                <a:tc>
                  <a:txBody>
                    <a:bodyPr/>
                    <a:lstStyle/>
                    <a:p>
                      <a:r>
                        <a:rPr lang="en-US" sz="700" b="1" dirty="0">
                          <a:solidFill>
                            <a:schemeClr val="tx1"/>
                          </a:solidFill>
                        </a:rPr>
                        <a:t>No</a:t>
                      </a:r>
                    </a:p>
                  </a:txBody>
                  <a:tcPr marL="68580" marR="68580" marT="34290" marB="34290">
                    <a:solidFill>
                      <a:schemeClr val="accent2">
                        <a:lumMod val="20000"/>
                        <a:lumOff val="80000"/>
                      </a:schemeClr>
                    </a:solidFill>
                  </a:tcPr>
                </a:tc>
                <a:tc>
                  <a:txBody>
                    <a:bodyPr/>
                    <a:lstStyle/>
                    <a:p>
                      <a:r>
                        <a:rPr lang="en-US" sz="700" b="1" dirty="0">
                          <a:solidFill>
                            <a:schemeClr val="tx1"/>
                          </a:solidFill>
                        </a:rPr>
                        <a:t>16</a:t>
                      </a:r>
                    </a:p>
                  </a:txBody>
                  <a:tcPr marL="68580" marR="68580" marT="34290" marB="34290">
                    <a:solidFill>
                      <a:schemeClr val="accent2">
                        <a:lumMod val="20000"/>
                        <a:lumOff val="80000"/>
                      </a:schemeClr>
                    </a:solidFill>
                  </a:tcPr>
                </a:tc>
                <a:tc>
                  <a:txBody>
                    <a:bodyPr/>
                    <a:lstStyle/>
                    <a:p>
                      <a:r>
                        <a:rPr lang="en-US" sz="700" b="1" dirty="0">
                          <a:solidFill>
                            <a:schemeClr val="tx1"/>
                          </a:solidFill>
                        </a:rPr>
                        <a:t>2 Ki. 16:2; 2 Chr. 28; Isa. 7-12</a:t>
                      </a:r>
                    </a:p>
                  </a:txBody>
                  <a:tcPr marL="68580" marR="68580" marT="34290" marB="34290">
                    <a:solidFill>
                      <a:schemeClr val="accent2">
                        <a:lumMod val="20000"/>
                        <a:lumOff val="80000"/>
                      </a:schemeClr>
                    </a:solidFill>
                  </a:tcPr>
                </a:tc>
                <a:tc>
                  <a:txBody>
                    <a:bodyPr/>
                    <a:lstStyle/>
                    <a:p>
                      <a:r>
                        <a:rPr lang="en-US" sz="700" b="1" dirty="0">
                          <a:solidFill>
                            <a:schemeClr val="tx1"/>
                          </a:solidFill>
                        </a:rPr>
                        <a:t>Isaiah, </a:t>
                      </a:r>
                      <a:r>
                        <a:rPr lang="en-US" sz="700" b="1" dirty="0" err="1">
                          <a:solidFill>
                            <a:schemeClr val="tx1"/>
                          </a:solidFill>
                        </a:rPr>
                        <a:t>Oded</a:t>
                      </a:r>
                      <a:r>
                        <a:rPr lang="en-US" sz="700" b="1" dirty="0">
                          <a:solidFill>
                            <a:schemeClr val="tx1"/>
                          </a:solidFill>
                        </a:rPr>
                        <a:t>, Micah</a:t>
                      </a:r>
                    </a:p>
                  </a:txBody>
                  <a:tcPr marL="68580" marR="68580" marT="34290" marB="34290">
                    <a:solidFill>
                      <a:schemeClr val="accent2">
                        <a:lumMod val="20000"/>
                        <a:lumOff val="80000"/>
                      </a:schemeClr>
                    </a:solidFill>
                  </a:tcPr>
                </a:tc>
                <a:extLst>
                  <a:ext uri="{0D108BD9-81ED-4DB2-BD59-A6C34878D82A}">
                    <a16:rowId xmlns:a16="http://schemas.microsoft.com/office/drawing/2014/main" val="10012"/>
                  </a:ext>
                </a:extLst>
              </a:tr>
              <a:tr h="194282">
                <a:tc>
                  <a:txBody>
                    <a:bodyPr/>
                    <a:lstStyle/>
                    <a:p>
                      <a:r>
                        <a:rPr lang="en-US" sz="700" b="1" dirty="0">
                          <a:solidFill>
                            <a:srgbClr val="7030A0"/>
                          </a:solidFill>
                        </a:rPr>
                        <a:t>Jeroboam II</a:t>
                      </a:r>
                    </a:p>
                  </a:txBody>
                  <a:tcPr marL="68580" marR="68580" marT="34290" marB="34290">
                    <a:solidFill>
                      <a:schemeClr val="tx2">
                        <a:lumMod val="20000"/>
                        <a:lumOff val="80000"/>
                      </a:schemeClr>
                    </a:solidFill>
                  </a:tcPr>
                </a:tc>
                <a:tc>
                  <a:txBody>
                    <a:bodyPr/>
                    <a:lstStyle/>
                    <a:p>
                      <a:r>
                        <a:rPr lang="en-US" sz="700" b="1" dirty="0">
                          <a:solidFill>
                            <a:srgbClr val="7030A0"/>
                          </a:solidFill>
                        </a:rPr>
                        <a:t>No</a:t>
                      </a:r>
                    </a:p>
                  </a:txBody>
                  <a:tcPr marL="68580" marR="68580" marT="34290" marB="34290">
                    <a:solidFill>
                      <a:schemeClr val="tx2">
                        <a:lumMod val="20000"/>
                        <a:lumOff val="80000"/>
                      </a:schemeClr>
                    </a:solidFill>
                  </a:tcPr>
                </a:tc>
                <a:tc>
                  <a:txBody>
                    <a:bodyPr/>
                    <a:lstStyle/>
                    <a:p>
                      <a:r>
                        <a:rPr lang="en-US" sz="700" b="1" dirty="0">
                          <a:solidFill>
                            <a:srgbClr val="7030A0"/>
                          </a:solidFill>
                        </a:rPr>
                        <a:t>41</a:t>
                      </a:r>
                    </a:p>
                  </a:txBody>
                  <a:tcPr marL="68580" marR="68580" marT="34290" marB="34290">
                    <a:solidFill>
                      <a:schemeClr val="tx2">
                        <a:lumMod val="20000"/>
                        <a:lumOff val="80000"/>
                      </a:schemeClr>
                    </a:solidFill>
                  </a:tcPr>
                </a:tc>
                <a:tc>
                  <a:txBody>
                    <a:bodyPr/>
                    <a:lstStyle/>
                    <a:p>
                      <a:r>
                        <a:rPr lang="en-US" sz="700" b="1" dirty="0">
                          <a:solidFill>
                            <a:srgbClr val="7030A0"/>
                          </a:solidFill>
                        </a:rPr>
                        <a:t>2 Kings 14</a:t>
                      </a:r>
                    </a:p>
                  </a:txBody>
                  <a:tcPr marL="68580" marR="68580" marT="34290" marB="34290">
                    <a:solidFill>
                      <a:schemeClr val="tx2">
                        <a:lumMod val="20000"/>
                        <a:lumOff val="80000"/>
                      </a:schemeClr>
                    </a:solidFill>
                  </a:tcPr>
                </a:tc>
                <a:tc>
                  <a:txBody>
                    <a:bodyPr/>
                    <a:lstStyle/>
                    <a:p>
                      <a:r>
                        <a:rPr lang="en-US" sz="700" b="1" dirty="0">
                          <a:solidFill>
                            <a:srgbClr val="7030A0"/>
                          </a:solidFill>
                        </a:rPr>
                        <a:t>Jonah, Amos</a:t>
                      </a:r>
                    </a:p>
                  </a:txBody>
                  <a:tcPr marL="68580" marR="68580" marT="34290" marB="34290">
                    <a:solidFill>
                      <a:schemeClr val="tx2">
                        <a:lumMod val="20000"/>
                        <a:lumOff val="80000"/>
                      </a:schemeClr>
                    </a:solidFill>
                  </a:tcPr>
                </a:tc>
                <a:tc>
                  <a:txBody>
                    <a:bodyPr/>
                    <a:lstStyle/>
                    <a:p>
                      <a:r>
                        <a:rPr lang="en-US" sz="700" b="1" dirty="0">
                          <a:solidFill>
                            <a:schemeClr val="tx1"/>
                          </a:solidFill>
                        </a:rPr>
                        <a:t>Hezekiah</a:t>
                      </a:r>
                    </a:p>
                  </a:txBody>
                  <a:tcPr marL="68580" marR="68580" marT="34290" marB="34290">
                    <a:solidFill>
                      <a:schemeClr val="accent2">
                        <a:lumMod val="20000"/>
                        <a:lumOff val="80000"/>
                      </a:schemeClr>
                    </a:solidFill>
                  </a:tcPr>
                </a:tc>
                <a:tc>
                  <a:txBody>
                    <a:bodyPr/>
                    <a:lstStyle/>
                    <a:p>
                      <a:r>
                        <a:rPr lang="en-US" sz="700" b="1" dirty="0">
                          <a:solidFill>
                            <a:schemeClr val="tx1"/>
                          </a:solidFill>
                        </a:rPr>
                        <a:t>Yes</a:t>
                      </a:r>
                    </a:p>
                  </a:txBody>
                  <a:tcPr marL="68580" marR="68580" marT="34290" marB="34290">
                    <a:solidFill>
                      <a:schemeClr val="accent2">
                        <a:lumMod val="20000"/>
                        <a:lumOff val="80000"/>
                      </a:schemeClr>
                    </a:solidFill>
                  </a:tcPr>
                </a:tc>
                <a:tc>
                  <a:txBody>
                    <a:bodyPr/>
                    <a:lstStyle/>
                    <a:p>
                      <a:r>
                        <a:rPr lang="en-US" sz="700" b="1" dirty="0">
                          <a:solidFill>
                            <a:schemeClr val="tx1"/>
                          </a:solidFill>
                        </a:rPr>
                        <a:t>29</a:t>
                      </a:r>
                    </a:p>
                  </a:txBody>
                  <a:tcPr marL="68580" marR="68580" marT="34290" marB="34290">
                    <a:solidFill>
                      <a:schemeClr val="accent2">
                        <a:lumMod val="20000"/>
                        <a:lumOff val="80000"/>
                      </a:schemeClr>
                    </a:solidFill>
                  </a:tcPr>
                </a:tc>
                <a:tc>
                  <a:txBody>
                    <a:bodyPr/>
                    <a:lstStyle/>
                    <a:p>
                      <a:r>
                        <a:rPr lang="en-US" sz="700" b="1" dirty="0">
                          <a:solidFill>
                            <a:schemeClr val="tx1"/>
                          </a:solidFill>
                        </a:rPr>
                        <a:t>2 Ki. 18-20; 2 Chr. 29-32; Isa. 36-39</a:t>
                      </a:r>
                    </a:p>
                  </a:txBody>
                  <a:tcPr marL="68580" marR="68580" marT="34290" marB="34290">
                    <a:solidFill>
                      <a:schemeClr val="accent2">
                        <a:lumMod val="20000"/>
                        <a:lumOff val="80000"/>
                      </a:schemeClr>
                    </a:solidFill>
                  </a:tcPr>
                </a:tc>
                <a:tc>
                  <a:txBody>
                    <a:bodyPr/>
                    <a:lstStyle/>
                    <a:p>
                      <a:r>
                        <a:rPr lang="en-US" sz="700" b="1" dirty="0">
                          <a:solidFill>
                            <a:schemeClr val="tx1"/>
                          </a:solidFill>
                        </a:rPr>
                        <a:t>Isaiah, Micah</a:t>
                      </a:r>
                    </a:p>
                  </a:txBody>
                  <a:tcPr marL="68580" marR="68580" marT="34290" marB="34290">
                    <a:solidFill>
                      <a:schemeClr val="accent2">
                        <a:lumMod val="20000"/>
                        <a:lumOff val="80000"/>
                      </a:schemeClr>
                    </a:solidFill>
                  </a:tcPr>
                </a:tc>
                <a:extLst>
                  <a:ext uri="{0D108BD9-81ED-4DB2-BD59-A6C34878D82A}">
                    <a16:rowId xmlns:a16="http://schemas.microsoft.com/office/drawing/2014/main" val="10013"/>
                  </a:ext>
                </a:extLst>
              </a:tr>
              <a:tr h="194282">
                <a:tc>
                  <a:txBody>
                    <a:bodyPr/>
                    <a:lstStyle/>
                    <a:p>
                      <a:r>
                        <a:rPr lang="en-US" sz="700" b="1" dirty="0">
                          <a:solidFill>
                            <a:srgbClr val="7030A0"/>
                          </a:solidFill>
                        </a:rPr>
                        <a:t>Zachariah</a:t>
                      </a:r>
                    </a:p>
                  </a:txBody>
                  <a:tcPr marL="68580" marR="68580" marT="34290" marB="34290">
                    <a:solidFill>
                      <a:schemeClr val="tx2">
                        <a:lumMod val="20000"/>
                        <a:lumOff val="80000"/>
                      </a:schemeClr>
                    </a:solidFill>
                  </a:tcPr>
                </a:tc>
                <a:tc>
                  <a:txBody>
                    <a:bodyPr/>
                    <a:lstStyle/>
                    <a:p>
                      <a:r>
                        <a:rPr lang="en-US" sz="700" b="1" dirty="0">
                          <a:solidFill>
                            <a:srgbClr val="7030A0"/>
                          </a:solidFill>
                        </a:rPr>
                        <a:t>No</a:t>
                      </a:r>
                    </a:p>
                  </a:txBody>
                  <a:tcPr marL="68580" marR="68580" marT="34290" marB="34290">
                    <a:solidFill>
                      <a:schemeClr val="tx2">
                        <a:lumMod val="20000"/>
                        <a:lumOff val="80000"/>
                      </a:schemeClr>
                    </a:solidFill>
                  </a:tcPr>
                </a:tc>
                <a:tc>
                  <a:txBody>
                    <a:bodyPr/>
                    <a:lstStyle/>
                    <a:p>
                      <a:r>
                        <a:rPr lang="en-US" sz="700" b="1" dirty="0">
                          <a:solidFill>
                            <a:srgbClr val="7030A0"/>
                          </a:solidFill>
                        </a:rPr>
                        <a:t>6 mo.</a:t>
                      </a:r>
                    </a:p>
                  </a:txBody>
                  <a:tcPr marL="68580" marR="68580" marT="34290" marB="34290">
                    <a:solidFill>
                      <a:schemeClr val="tx2">
                        <a:lumMod val="20000"/>
                        <a:lumOff val="80000"/>
                      </a:schemeClr>
                    </a:solidFill>
                  </a:tcPr>
                </a:tc>
                <a:tc>
                  <a:txBody>
                    <a:bodyPr/>
                    <a:lstStyle/>
                    <a:p>
                      <a:r>
                        <a:rPr lang="en-US" sz="700" b="1" dirty="0">
                          <a:solidFill>
                            <a:srgbClr val="7030A0"/>
                          </a:solidFill>
                        </a:rPr>
                        <a:t>2 Kings 15</a:t>
                      </a:r>
                    </a:p>
                  </a:txBody>
                  <a:tcPr marL="68580" marR="68580" marT="34290" marB="34290">
                    <a:solidFill>
                      <a:schemeClr val="tx2">
                        <a:lumMod val="20000"/>
                        <a:lumOff val="80000"/>
                      </a:schemeClr>
                    </a:solidFill>
                  </a:tcPr>
                </a:tc>
                <a:tc>
                  <a:txBody>
                    <a:bodyPr/>
                    <a:lstStyle/>
                    <a:p>
                      <a:r>
                        <a:rPr lang="en-US" sz="700" b="1" dirty="0">
                          <a:solidFill>
                            <a:srgbClr val="7030A0"/>
                          </a:solidFill>
                        </a:rPr>
                        <a:t>Hosea</a:t>
                      </a:r>
                    </a:p>
                  </a:txBody>
                  <a:tcPr marL="68580" marR="68580" marT="34290" marB="34290">
                    <a:solidFill>
                      <a:schemeClr val="tx2">
                        <a:lumMod val="20000"/>
                        <a:lumOff val="80000"/>
                      </a:schemeClr>
                    </a:solidFill>
                  </a:tcPr>
                </a:tc>
                <a:tc>
                  <a:txBody>
                    <a:bodyPr/>
                    <a:lstStyle/>
                    <a:p>
                      <a:r>
                        <a:rPr lang="en-US" sz="700" b="1" dirty="0">
                          <a:solidFill>
                            <a:schemeClr val="tx1"/>
                          </a:solidFill>
                        </a:rPr>
                        <a:t>Manasseh</a:t>
                      </a:r>
                    </a:p>
                  </a:txBody>
                  <a:tcPr marL="68580" marR="68580" marT="34290" marB="34290">
                    <a:solidFill>
                      <a:schemeClr val="accent2">
                        <a:lumMod val="20000"/>
                        <a:lumOff val="80000"/>
                      </a:schemeClr>
                    </a:solidFill>
                  </a:tcPr>
                </a:tc>
                <a:tc>
                  <a:txBody>
                    <a:bodyPr/>
                    <a:lstStyle/>
                    <a:p>
                      <a:r>
                        <a:rPr lang="en-US" sz="700" b="1" dirty="0">
                          <a:solidFill>
                            <a:schemeClr val="tx1"/>
                          </a:solidFill>
                        </a:rPr>
                        <a:t>No</a:t>
                      </a:r>
                    </a:p>
                  </a:txBody>
                  <a:tcPr marL="68580" marR="68580" marT="34290" marB="34290">
                    <a:solidFill>
                      <a:schemeClr val="accent2">
                        <a:lumMod val="20000"/>
                        <a:lumOff val="80000"/>
                      </a:schemeClr>
                    </a:solidFill>
                  </a:tcPr>
                </a:tc>
                <a:tc>
                  <a:txBody>
                    <a:bodyPr/>
                    <a:lstStyle/>
                    <a:p>
                      <a:r>
                        <a:rPr lang="en-US" sz="700" b="1" dirty="0">
                          <a:solidFill>
                            <a:schemeClr val="tx1"/>
                          </a:solidFill>
                        </a:rPr>
                        <a:t>55</a:t>
                      </a:r>
                    </a:p>
                  </a:txBody>
                  <a:tcPr marL="68580" marR="68580" marT="34290" marB="34290">
                    <a:solidFill>
                      <a:schemeClr val="accent2">
                        <a:lumMod val="20000"/>
                        <a:lumOff val="80000"/>
                      </a:schemeClr>
                    </a:solidFill>
                  </a:tcPr>
                </a:tc>
                <a:tc>
                  <a:txBody>
                    <a:bodyPr/>
                    <a:lstStyle/>
                    <a:p>
                      <a:r>
                        <a:rPr lang="en-US" sz="700" b="1" dirty="0">
                          <a:solidFill>
                            <a:schemeClr val="tx1"/>
                          </a:solidFill>
                        </a:rPr>
                        <a:t>2 Ki. 21:2; 2 Chr. 33</a:t>
                      </a:r>
                    </a:p>
                  </a:txBody>
                  <a:tcPr marL="68580" marR="68580" marT="34290" marB="34290">
                    <a:solidFill>
                      <a:schemeClr val="accent2">
                        <a:lumMod val="20000"/>
                        <a:lumOff val="80000"/>
                      </a:schemeClr>
                    </a:solidFill>
                  </a:tcPr>
                </a:tc>
                <a:tc>
                  <a:txBody>
                    <a:bodyPr/>
                    <a:lstStyle/>
                    <a:p>
                      <a:endParaRPr lang="en-US" sz="700" b="1" dirty="0">
                        <a:solidFill>
                          <a:schemeClr val="tx1"/>
                        </a:solidFill>
                      </a:endParaRPr>
                    </a:p>
                  </a:txBody>
                  <a:tcPr marL="68580" marR="68580" marT="34290" marB="34290">
                    <a:solidFill>
                      <a:schemeClr val="accent2">
                        <a:lumMod val="20000"/>
                        <a:lumOff val="80000"/>
                      </a:schemeClr>
                    </a:solidFill>
                  </a:tcPr>
                </a:tc>
                <a:extLst>
                  <a:ext uri="{0D108BD9-81ED-4DB2-BD59-A6C34878D82A}">
                    <a16:rowId xmlns:a16="http://schemas.microsoft.com/office/drawing/2014/main" val="10014"/>
                  </a:ext>
                </a:extLst>
              </a:tr>
              <a:tr h="194282">
                <a:tc>
                  <a:txBody>
                    <a:bodyPr/>
                    <a:lstStyle/>
                    <a:p>
                      <a:r>
                        <a:rPr lang="en-US" sz="700" b="1" dirty="0" err="1">
                          <a:solidFill>
                            <a:srgbClr val="7030A0"/>
                          </a:solidFill>
                        </a:rPr>
                        <a:t>Shallum</a:t>
                      </a:r>
                      <a:endParaRPr lang="en-US" sz="700" b="1" dirty="0">
                        <a:solidFill>
                          <a:srgbClr val="7030A0"/>
                        </a:solidFill>
                      </a:endParaRPr>
                    </a:p>
                  </a:txBody>
                  <a:tcPr marL="68580" marR="68580" marT="34290" marB="34290">
                    <a:solidFill>
                      <a:schemeClr val="tx2">
                        <a:lumMod val="20000"/>
                        <a:lumOff val="80000"/>
                      </a:schemeClr>
                    </a:solidFill>
                  </a:tcPr>
                </a:tc>
                <a:tc>
                  <a:txBody>
                    <a:bodyPr/>
                    <a:lstStyle/>
                    <a:p>
                      <a:r>
                        <a:rPr lang="en-US" sz="700" b="1" dirty="0">
                          <a:solidFill>
                            <a:srgbClr val="7030A0"/>
                          </a:solidFill>
                        </a:rPr>
                        <a:t>No</a:t>
                      </a:r>
                    </a:p>
                  </a:txBody>
                  <a:tcPr marL="68580" marR="68580" marT="34290" marB="34290">
                    <a:solidFill>
                      <a:schemeClr val="tx2">
                        <a:lumMod val="20000"/>
                        <a:lumOff val="80000"/>
                      </a:schemeClr>
                    </a:solidFill>
                  </a:tcPr>
                </a:tc>
                <a:tc>
                  <a:txBody>
                    <a:bodyPr/>
                    <a:lstStyle/>
                    <a:p>
                      <a:r>
                        <a:rPr lang="en-US" sz="700" b="1" dirty="0">
                          <a:solidFill>
                            <a:srgbClr val="7030A0"/>
                          </a:solidFill>
                        </a:rPr>
                        <a:t>1 mo.</a:t>
                      </a:r>
                    </a:p>
                  </a:txBody>
                  <a:tcPr marL="68580" marR="68580" marT="34290" marB="34290">
                    <a:solidFill>
                      <a:schemeClr val="tx2">
                        <a:lumMod val="20000"/>
                        <a:lumOff val="80000"/>
                      </a:schemeClr>
                    </a:solidFill>
                  </a:tcPr>
                </a:tc>
                <a:tc>
                  <a:txBody>
                    <a:bodyPr/>
                    <a:lstStyle/>
                    <a:p>
                      <a:r>
                        <a:rPr lang="en-US" sz="700" b="1" dirty="0">
                          <a:solidFill>
                            <a:srgbClr val="7030A0"/>
                          </a:solidFill>
                        </a:rPr>
                        <a:t>2 Kings 15</a:t>
                      </a:r>
                    </a:p>
                  </a:txBody>
                  <a:tcPr marL="68580" marR="68580" marT="34290" marB="34290">
                    <a:solidFill>
                      <a:schemeClr val="tx2">
                        <a:lumMod val="20000"/>
                        <a:lumOff val="80000"/>
                      </a:schemeClr>
                    </a:solidFill>
                  </a:tcPr>
                </a:tc>
                <a:tc>
                  <a:txBody>
                    <a:bodyPr/>
                    <a:lstStyle/>
                    <a:p>
                      <a:r>
                        <a:rPr lang="en-US" sz="700" b="1" dirty="0">
                          <a:solidFill>
                            <a:srgbClr val="7030A0"/>
                          </a:solidFill>
                        </a:rPr>
                        <a:t>Hosea</a:t>
                      </a:r>
                    </a:p>
                  </a:txBody>
                  <a:tcPr marL="68580" marR="68580" marT="34290" marB="34290">
                    <a:solidFill>
                      <a:schemeClr val="tx2">
                        <a:lumMod val="20000"/>
                        <a:lumOff val="80000"/>
                      </a:schemeClr>
                    </a:solidFill>
                  </a:tcPr>
                </a:tc>
                <a:tc>
                  <a:txBody>
                    <a:bodyPr/>
                    <a:lstStyle/>
                    <a:p>
                      <a:r>
                        <a:rPr lang="en-US" sz="700" b="1" dirty="0">
                          <a:solidFill>
                            <a:schemeClr val="tx1"/>
                          </a:solidFill>
                        </a:rPr>
                        <a:t>Amon</a:t>
                      </a:r>
                    </a:p>
                  </a:txBody>
                  <a:tcPr marL="68580" marR="68580" marT="34290" marB="34290">
                    <a:solidFill>
                      <a:schemeClr val="accent2">
                        <a:lumMod val="20000"/>
                        <a:lumOff val="80000"/>
                      </a:schemeClr>
                    </a:solidFill>
                  </a:tcPr>
                </a:tc>
                <a:tc>
                  <a:txBody>
                    <a:bodyPr/>
                    <a:lstStyle/>
                    <a:p>
                      <a:r>
                        <a:rPr lang="en-US" sz="700" b="1" dirty="0">
                          <a:solidFill>
                            <a:schemeClr val="tx1"/>
                          </a:solidFill>
                        </a:rPr>
                        <a:t>No</a:t>
                      </a:r>
                    </a:p>
                  </a:txBody>
                  <a:tcPr marL="68580" marR="68580" marT="34290" marB="34290">
                    <a:solidFill>
                      <a:schemeClr val="accent2">
                        <a:lumMod val="20000"/>
                        <a:lumOff val="80000"/>
                      </a:schemeClr>
                    </a:solidFill>
                  </a:tcPr>
                </a:tc>
                <a:tc>
                  <a:txBody>
                    <a:bodyPr/>
                    <a:lstStyle/>
                    <a:p>
                      <a:r>
                        <a:rPr lang="en-US" sz="700" b="1" dirty="0">
                          <a:solidFill>
                            <a:schemeClr val="tx1"/>
                          </a:solidFill>
                        </a:rPr>
                        <a:t>2</a:t>
                      </a:r>
                    </a:p>
                  </a:txBody>
                  <a:tcPr marL="68580" marR="68580" marT="34290" marB="34290">
                    <a:solidFill>
                      <a:schemeClr val="accent2">
                        <a:lumMod val="20000"/>
                        <a:lumOff val="80000"/>
                      </a:schemeClr>
                    </a:solidFill>
                  </a:tcPr>
                </a:tc>
                <a:tc>
                  <a:txBody>
                    <a:bodyPr/>
                    <a:lstStyle/>
                    <a:p>
                      <a:r>
                        <a:rPr lang="en-US" sz="700" b="1" dirty="0">
                          <a:solidFill>
                            <a:schemeClr val="tx1"/>
                          </a:solidFill>
                        </a:rPr>
                        <a:t>2 Ki. 21:2; 2 Chr. 33</a:t>
                      </a:r>
                    </a:p>
                  </a:txBody>
                  <a:tcPr marL="68580" marR="68580" marT="34290" marB="34290">
                    <a:solidFill>
                      <a:schemeClr val="accent2">
                        <a:lumMod val="20000"/>
                        <a:lumOff val="80000"/>
                      </a:schemeClr>
                    </a:solidFill>
                  </a:tcPr>
                </a:tc>
                <a:tc>
                  <a:txBody>
                    <a:bodyPr/>
                    <a:lstStyle/>
                    <a:p>
                      <a:endParaRPr lang="en-US" sz="700" b="1" dirty="0">
                        <a:solidFill>
                          <a:schemeClr val="tx1"/>
                        </a:solidFill>
                      </a:endParaRPr>
                    </a:p>
                  </a:txBody>
                  <a:tcPr marL="68580" marR="68580" marT="34290" marB="34290">
                    <a:solidFill>
                      <a:schemeClr val="accent2">
                        <a:lumMod val="20000"/>
                        <a:lumOff val="80000"/>
                      </a:schemeClr>
                    </a:solidFill>
                  </a:tcPr>
                </a:tc>
                <a:extLst>
                  <a:ext uri="{0D108BD9-81ED-4DB2-BD59-A6C34878D82A}">
                    <a16:rowId xmlns:a16="http://schemas.microsoft.com/office/drawing/2014/main" val="10015"/>
                  </a:ext>
                </a:extLst>
              </a:tr>
              <a:tr h="278751">
                <a:tc>
                  <a:txBody>
                    <a:bodyPr/>
                    <a:lstStyle/>
                    <a:p>
                      <a:r>
                        <a:rPr lang="en-US" sz="700" b="1" dirty="0" err="1">
                          <a:solidFill>
                            <a:srgbClr val="7030A0"/>
                          </a:solidFill>
                        </a:rPr>
                        <a:t>Menahem</a:t>
                      </a:r>
                      <a:endParaRPr lang="en-US" sz="700" b="1" dirty="0">
                        <a:solidFill>
                          <a:srgbClr val="7030A0"/>
                        </a:solidFill>
                      </a:endParaRPr>
                    </a:p>
                  </a:txBody>
                  <a:tcPr marL="68580" marR="68580" marT="34290" marB="34290">
                    <a:solidFill>
                      <a:schemeClr val="tx2">
                        <a:lumMod val="20000"/>
                        <a:lumOff val="80000"/>
                      </a:schemeClr>
                    </a:solidFill>
                  </a:tcPr>
                </a:tc>
                <a:tc>
                  <a:txBody>
                    <a:bodyPr/>
                    <a:lstStyle/>
                    <a:p>
                      <a:r>
                        <a:rPr lang="en-US" sz="700" b="1" dirty="0">
                          <a:solidFill>
                            <a:srgbClr val="7030A0"/>
                          </a:solidFill>
                        </a:rPr>
                        <a:t>No</a:t>
                      </a:r>
                    </a:p>
                  </a:txBody>
                  <a:tcPr marL="68580" marR="68580" marT="34290" marB="34290">
                    <a:solidFill>
                      <a:schemeClr val="tx2">
                        <a:lumMod val="20000"/>
                        <a:lumOff val="80000"/>
                      </a:schemeClr>
                    </a:solidFill>
                  </a:tcPr>
                </a:tc>
                <a:tc>
                  <a:txBody>
                    <a:bodyPr/>
                    <a:lstStyle/>
                    <a:p>
                      <a:r>
                        <a:rPr lang="en-US" sz="700" b="1" dirty="0">
                          <a:solidFill>
                            <a:srgbClr val="7030A0"/>
                          </a:solidFill>
                        </a:rPr>
                        <a:t>10</a:t>
                      </a:r>
                    </a:p>
                  </a:txBody>
                  <a:tcPr marL="68580" marR="68580" marT="34290" marB="34290">
                    <a:solidFill>
                      <a:schemeClr val="tx2">
                        <a:lumMod val="20000"/>
                        <a:lumOff val="80000"/>
                      </a:schemeClr>
                    </a:solidFill>
                  </a:tcPr>
                </a:tc>
                <a:tc>
                  <a:txBody>
                    <a:bodyPr/>
                    <a:lstStyle/>
                    <a:p>
                      <a:r>
                        <a:rPr lang="en-US" sz="700" b="1" dirty="0">
                          <a:solidFill>
                            <a:srgbClr val="7030A0"/>
                          </a:solidFill>
                        </a:rPr>
                        <a:t>2 Kings 15</a:t>
                      </a:r>
                    </a:p>
                  </a:txBody>
                  <a:tcPr marL="68580" marR="68580" marT="34290" marB="34290">
                    <a:solidFill>
                      <a:schemeClr val="tx2">
                        <a:lumMod val="20000"/>
                        <a:lumOff val="80000"/>
                      </a:schemeClr>
                    </a:solidFill>
                  </a:tcPr>
                </a:tc>
                <a:tc>
                  <a:txBody>
                    <a:bodyPr/>
                    <a:lstStyle/>
                    <a:p>
                      <a:r>
                        <a:rPr lang="en-US" sz="700" b="1" dirty="0">
                          <a:solidFill>
                            <a:srgbClr val="7030A0"/>
                          </a:solidFill>
                        </a:rPr>
                        <a:t>Hosea</a:t>
                      </a:r>
                    </a:p>
                  </a:txBody>
                  <a:tcPr marL="68580" marR="68580" marT="34290" marB="34290">
                    <a:solidFill>
                      <a:schemeClr val="tx2">
                        <a:lumMod val="20000"/>
                        <a:lumOff val="80000"/>
                      </a:schemeClr>
                    </a:solidFill>
                  </a:tcPr>
                </a:tc>
                <a:tc>
                  <a:txBody>
                    <a:bodyPr/>
                    <a:lstStyle/>
                    <a:p>
                      <a:r>
                        <a:rPr lang="en-US" sz="700" b="1" dirty="0">
                          <a:solidFill>
                            <a:schemeClr val="tx1"/>
                          </a:solidFill>
                        </a:rPr>
                        <a:t>Josiah</a:t>
                      </a:r>
                    </a:p>
                  </a:txBody>
                  <a:tcPr marL="68580" marR="68580" marT="34290" marB="34290">
                    <a:solidFill>
                      <a:schemeClr val="accent2">
                        <a:lumMod val="20000"/>
                        <a:lumOff val="80000"/>
                      </a:schemeClr>
                    </a:solidFill>
                  </a:tcPr>
                </a:tc>
                <a:tc>
                  <a:txBody>
                    <a:bodyPr/>
                    <a:lstStyle/>
                    <a:p>
                      <a:r>
                        <a:rPr lang="en-US" sz="700" b="1" dirty="0">
                          <a:solidFill>
                            <a:schemeClr val="tx1"/>
                          </a:solidFill>
                        </a:rPr>
                        <a:t>Yes</a:t>
                      </a:r>
                    </a:p>
                  </a:txBody>
                  <a:tcPr marL="68580" marR="68580" marT="34290" marB="34290">
                    <a:solidFill>
                      <a:schemeClr val="accent2">
                        <a:lumMod val="20000"/>
                        <a:lumOff val="80000"/>
                      </a:schemeClr>
                    </a:solidFill>
                  </a:tcPr>
                </a:tc>
                <a:tc>
                  <a:txBody>
                    <a:bodyPr/>
                    <a:lstStyle/>
                    <a:p>
                      <a:r>
                        <a:rPr lang="en-US" sz="700" b="1" dirty="0">
                          <a:solidFill>
                            <a:schemeClr val="tx1"/>
                          </a:solidFill>
                        </a:rPr>
                        <a:t>31</a:t>
                      </a:r>
                    </a:p>
                  </a:txBody>
                  <a:tcPr marL="68580" marR="68580" marT="34290" marB="34290">
                    <a:solidFill>
                      <a:schemeClr val="accent2">
                        <a:lumMod val="20000"/>
                        <a:lumOff val="80000"/>
                      </a:schemeClr>
                    </a:solidFill>
                  </a:tcPr>
                </a:tc>
                <a:tc>
                  <a:txBody>
                    <a:bodyPr/>
                    <a:lstStyle/>
                    <a:p>
                      <a:r>
                        <a:rPr lang="en-US" sz="700" b="1" dirty="0">
                          <a:solidFill>
                            <a:schemeClr val="tx1"/>
                          </a:solidFill>
                        </a:rPr>
                        <a:t>2 Ki. 22-23; 2 Chr. 34-35</a:t>
                      </a:r>
                    </a:p>
                  </a:txBody>
                  <a:tcPr marL="68580" marR="68580" marT="34290" marB="34290">
                    <a:solidFill>
                      <a:schemeClr val="accent2">
                        <a:lumMod val="20000"/>
                        <a:lumOff val="80000"/>
                      </a:schemeClr>
                    </a:solidFill>
                  </a:tcPr>
                </a:tc>
                <a:tc>
                  <a:txBody>
                    <a:bodyPr/>
                    <a:lstStyle/>
                    <a:p>
                      <a:r>
                        <a:rPr lang="en-US" sz="600" b="1" dirty="0" err="1">
                          <a:solidFill>
                            <a:schemeClr val="tx1"/>
                          </a:solidFill>
                        </a:rPr>
                        <a:t>Huldah</a:t>
                      </a:r>
                      <a:r>
                        <a:rPr lang="en-US" sz="600" b="1" dirty="0">
                          <a:solidFill>
                            <a:schemeClr val="tx1"/>
                          </a:solidFill>
                        </a:rPr>
                        <a:t>, Jeremiah, </a:t>
                      </a:r>
                      <a:r>
                        <a:rPr lang="en-US" sz="600" b="1" dirty="0" err="1">
                          <a:solidFill>
                            <a:schemeClr val="tx1"/>
                          </a:solidFill>
                        </a:rPr>
                        <a:t>Zephanai</a:t>
                      </a:r>
                      <a:r>
                        <a:rPr lang="en-US" sz="600" b="1" dirty="0">
                          <a:solidFill>
                            <a:schemeClr val="tx1"/>
                          </a:solidFill>
                        </a:rPr>
                        <a:t>, Habakkuk</a:t>
                      </a:r>
                    </a:p>
                  </a:txBody>
                  <a:tcPr marL="68580" marR="68580" marT="34290" marB="34290">
                    <a:solidFill>
                      <a:schemeClr val="accent2">
                        <a:lumMod val="20000"/>
                        <a:lumOff val="80000"/>
                      </a:schemeClr>
                    </a:solidFill>
                  </a:tcPr>
                </a:tc>
                <a:extLst>
                  <a:ext uri="{0D108BD9-81ED-4DB2-BD59-A6C34878D82A}">
                    <a16:rowId xmlns:a16="http://schemas.microsoft.com/office/drawing/2014/main" val="10016"/>
                  </a:ext>
                </a:extLst>
              </a:tr>
              <a:tr h="194282">
                <a:tc>
                  <a:txBody>
                    <a:bodyPr/>
                    <a:lstStyle/>
                    <a:p>
                      <a:r>
                        <a:rPr lang="en-US" sz="700" b="1" dirty="0" err="1">
                          <a:solidFill>
                            <a:srgbClr val="7030A0"/>
                          </a:solidFill>
                        </a:rPr>
                        <a:t>Pekahiah</a:t>
                      </a:r>
                      <a:endParaRPr lang="en-US" sz="700" b="1" dirty="0">
                        <a:solidFill>
                          <a:srgbClr val="7030A0"/>
                        </a:solidFill>
                      </a:endParaRPr>
                    </a:p>
                  </a:txBody>
                  <a:tcPr marL="68580" marR="68580" marT="34290" marB="34290">
                    <a:solidFill>
                      <a:schemeClr val="tx2">
                        <a:lumMod val="20000"/>
                        <a:lumOff val="80000"/>
                      </a:schemeClr>
                    </a:solidFill>
                  </a:tcPr>
                </a:tc>
                <a:tc>
                  <a:txBody>
                    <a:bodyPr/>
                    <a:lstStyle/>
                    <a:p>
                      <a:r>
                        <a:rPr lang="en-US" sz="700" b="1" dirty="0">
                          <a:solidFill>
                            <a:srgbClr val="7030A0"/>
                          </a:solidFill>
                        </a:rPr>
                        <a:t>No</a:t>
                      </a:r>
                    </a:p>
                  </a:txBody>
                  <a:tcPr marL="68580" marR="68580" marT="34290" marB="34290">
                    <a:solidFill>
                      <a:schemeClr val="tx2">
                        <a:lumMod val="20000"/>
                        <a:lumOff val="80000"/>
                      </a:schemeClr>
                    </a:solidFill>
                  </a:tcPr>
                </a:tc>
                <a:tc>
                  <a:txBody>
                    <a:bodyPr/>
                    <a:lstStyle/>
                    <a:p>
                      <a:r>
                        <a:rPr lang="en-US" sz="700" b="1" dirty="0">
                          <a:solidFill>
                            <a:srgbClr val="7030A0"/>
                          </a:solidFill>
                        </a:rPr>
                        <a:t>2</a:t>
                      </a:r>
                    </a:p>
                  </a:txBody>
                  <a:tcPr marL="68580" marR="68580" marT="34290" marB="34290">
                    <a:solidFill>
                      <a:schemeClr val="tx2">
                        <a:lumMod val="20000"/>
                        <a:lumOff val="80000"/>
                      </a:schemeClr>
                    </a:solidFill>
                  </a:tcPr>
                </a:tc>
                <a:tc>
                  <a:txBody>
                    <a:bodyPr/>
                    <a:lstStyle/>
                    <a:p>
                      <a:r>
                        <a:rPr lang="en-US" sz="700" b="1" dirty="0">
                          <a:solidFill>
                            <a:srgbClr val="7030A0"/>
                          </a:solidFill>
                        </a:rPr>
                        <a:t>2 Kings 15</a:t>
                      </a:r>
                    </a:p>
                  </a:txBody>
                  <a:tcPr marL="68580" marR="68580" marT="34290" marB="34290">
                    <a:solidFill>
                      <a:schemeClr val="tx2">
                        <a:lumMod val="20000"/>
                        <a:lumOff val="80000"/>
                      </a:schemeClr>
                    </a:solidFill>
                  </a:tcPr>
                </a:tc>
                <a:tc>
                  <a:txBody>
                    <a:bodyPr/>
                    <a:lstStyle/>
                    <a:p>
                      <a:r>
                        <a:rPr lang="en-US" sz="700" b="1" dirty="0">
                          <a:solidFill>
                            <a:srgbClr val="7030A0"/>
                          </a:solidFill>
                        </a:rPr>
                        <a:t>Hosea</a:t>
                      </a:r>
                    </a:p>
                  </a:txBody>
                  <a:tcPr marL="68580" marR="68580" marT="34290" marB="34290">
                    <a:solidFill>
                      <a:schemeClr val="tx2">
                        <a:lumMod val="20000"/>
                        <a:lumOff val="80000"/>
                      </a:schemeClr>
                    </a:solidFill>
                  </a:tcPr>
                </a:tc>
                <a:tc>
                  <a:txBody>
                    <a:bodyPr/>
                    <a:lstStyle/>
                    <a:p>
                      <a:r>
                        <a:rPr lang="en-US" sz="700" b="1" dirty="0" err="1">
                          <a:solidFill>
                            <a:schemeClr val="tx1"/>
                          </a:solidFill>
                        </a:rPr>
                        <a:t>Jehoahaz</a:t>
                      </a:r>
                      <a:r>
                        <a:rPr lang="en-US" sz="700" b="1" dirty="0">
                          <a:solidFill>
                            <a:schemeClr val="tx1"/>
                          </a:solidFill>
                        </a:rPr>
                        <a:t> (</a:t>
                      </a:r>
                      <a:r>
                        <a:rPr lang="en-US" sz="700" b="1" dirty="0" err="1">
                          <a:solidFill>
                            <a:schemeClr val="tx1"/>
                          </a:solidFill>
                        </a:rPr>
                        <a:t>Johaz</a:t>
                      </a:r>
                      <a:r>
                        <a:rPr lang="en-US" sz="700" b="1" dirty="0">
                          <a:solidFill>
                            <a:schemeClr val="tx1"/>
                          </a:solidFill>
                        </a:rPr>
                        <a:t>)</a:t>
                      </a:r>
                    </a:p>
                  </a:txBody>
                  <a:tcPr marL="68580" marR="68580" marT="34290" marB="34290">
                    <a:solidFill>
                      <a:schemeClr val="accent2">
                        <a:lumMod val="20000"/>
                        <a:lumOff val="80000"/>
                      </a:schemeClr>
                    </a:solidFill>
                  </a:tcPr>
                </a:tc>
                <a:tc>
                  <a:txBody>
                    <a:bodyPr/>
                    <a:lstStyle/>
                    <a:p>
                      <a:r>
                        <a:rPr lang="en-US" sz="700" b="1" dirty="0">
                          <a:solidFill>
                            <a:schemeClr val="tx1"/>
                          </a:solidFill>
                        </a:rPr>
                        <a:t>No</a:t>
                      </a:r>
                    </a:p>
                  </a:txBody>
                  <a:tcPr marL="68580" marR="68580" marT="34290" marB="34290">
                    <a:solidFill>
                      <a:schemeClr val="accent2">
                        <a:lumMod val="20000"/>
                        <a:lumOff val="80000"/>
                      </a:schemeClr>
                    </a:solidFill>
                  </a:tcPr>
                </a:tc>
                <a:tc>
                  <a:txBody>
                    <a:bodyPr/>
                    <a:lstStyle/>
                    <a:p>
                      <a:r>
                        <a:rPr lang="en-US" sz="700" b="1" dirty="0">
                          <a:solidFill>
                            <a:schemeClr val="tx1"/>
                          </a:solidFill>
                        </a:rPr>
                        <a:t>3 mo.</a:t>
                      </a:r>
                    </a:p>
                  </a:txBody>
                  <a:tcPr marL="68580" marR="68580" marT="34290" marB="34290">
                    <a:solidFill>
                      <a:schemeClr val="accent2">
                        <a:lumMod val="20000"/>
                        <a:lumOff val="80000"/>
                      </a:schemeClr>
                    </a:solidFill>
                  </a:tcPr>
                </a:tc>
                <a:tc>
                  <a:txBody>
                    <a:bodyPr/>
                    <a:lstStyle/>
                    <a:p>
                      <a:r>
                        <a:rPr lang="en-US" sz="700" b="1" dirty="0">
                          <a:solidFill>
                            <a:schemeClr val="tx1"/>
                          </a:solidFill>
                        </a:rPr>
                        <a:t>2 Ki. 23-24; 2 Chr. 36</a:t>
                      </a:r>
                    </a:p>
                  </a:txBody>
                  <a:tcPr marL="68580" marR="68580" marT="34290" marB="34290">
                    <a:solidFill>
                      <a:schemeClr val="accent2">
                        <a:lumMod val="20000"/>
                        <a:lumOff val="80000"/>
                      </a:schemeClr>
                    </a:solidFill>
                  </a:tcPr>
                </a:tc>
                <a:tc>
                  <a:txBody>
                    <a:bodyPr/>
                    <a:lstStyle/>
                    <a:p>
                      <a:r>
                        <a:rPr lang="en-US" sz="600" b="1" dirty="0">
                          <a:solidFill>
                            <a:schemeClr val="tx1"/>
                          </a:solidFill>
                        </a:rPr>
                        <a:t>Jeremiah, Habakkuk</a:t>
                      </a:r>
                    </a:p>
                  </a:txBody>
                  <a:tcPr marL="68580" marR="68580" marT="34290" marB="34290">
                    <a:solidFill>
                      <a:schemeClr val="accent2">
                        <a:lumMod val="20000"/>
                        <a:lumOff val="80000"/>
                      </a:schemeClr>
                    </a:solidFill>
                  </a:tcPr>
                </a:tc>
                <a:extLst>
                  <a:ext uri="{0D108BD9-81ED-4DB2-BD59-A6C34878D82A}">
                    <a16:rowId xmlns:a16="http://schemas.microsoft.com/office/drawing/2014/main" val="10017"/>
                  </a:ext>
                </a:extLst>
              </a:tr>
              <a:tr h="194282">
                <a:tc>
                  <a:txBody>
                    <a:bodyPr/>
                    <a:lstStyle/>
                    <a:p>
                      <a:r>
                        <a:rPr lang="en-US" sz="700" b="1" dirty="0" err="1">
                          <a:solidFill>
                            <a:srgbClr val="7030A0"/>
                          </a:solidFill>
                        </a:rPr>
                        <a:t>Pekah</a:t>
                      </a:r>
                      <a:endParaRPr lang="en-US" sz="700" b="1" dirty="0">
                        <a:solidFill>
                          <a:srgbClr val="7030A0"/>
                        </a:solidFill>
                      </a:endParaRPr>
                    </a:p>
                  </a:txBody>
                  <a:tcPr marL="68580" marR="68580" marT="34290" marB="34290">
                    <a:solidFill>
                      <a:schemeClr val="tx2">
                        <a:lumMod val="20000"/>
                        <a:lumOff val="80000"/>
                      </a:schemeClr>
                    </a:solidFill>
                  </a:tcPr>
                </a:tc>
                <a:tc>
                  <a:txBody>
                    <a:bodyPr/>
                    <a:lstStyle/>
                    <a:p>
                      <a:r>
                        <a:rPr lang="en-US" sz="700" b="1" dirty="0">
                          <a:solidFill>
                            <a:srgbClr val="7030A0"/>
                          </a:solidFill>
                        </a:rPr>
                        <a:t>No</a:t>
                      </a:r>
                    </a:p>
                  </a:txBody>
                  <a:tcPr marL="68580" marR="68580" marT="34290" marB="34290">
                    <a:solidFill>
                      <a:schemeClr val="tx2">
                        <a:lumMod val="20000"/>
                        <a:lumOff val="80000"/>
                      </a:schemeClr>
                    </a:solidFill>
                  </a:tcPr>
                </a:tc>
                <a:tc>
                  <a:txBody>
                    <a:bodyPr/>
                    <a:lstStyle/>
                    <a:p>
                      <a:r>
                        <a:rPr lang="en-US" sz="700" b="1" dirty="0">
                          <a:solidFill>
                            <a:srgbClr val="7030A0"/>
                          </a:solidFill>
                        </a:rPr>
                        <a:t>20</a:t>
                      </a:r>
                    </a:p>
                  </a:txBody>
                  <a:tcPr marL="68580" marR="68580" marT="34290" marB="34290">
                    <a:solidFill>
                      <a:schemeClr val="tx2">
                        <a:lumMod val="20000"/>
                        <a:lumOff val="80000"/>
                      </a:schemeClr>
                    </a:solidFill>
                  </a:tcPr>
                </a:tc>
                <a:tc>
                  <a:txBody>
                    <a:bodyPr/>
                    <a:lstStyle/>
                    <a:p>
                      <a:r>
                        <a:rPr lang="en-US" sz="700" b="1" dirty="0">
                          <a:solidFill>
                            <a:srgbClr val="7030A0"/>
                          </a:solidFill>
                        </a:rPr>
                        <a:t>2 Kings 15</a:t>
                      </a:r>
                    </a:p>
                  </a:txBody>
                  <a:tcPr marL="68580" marR="68580" marT="34290" marB="34290">
                    <a:solidFill>
                      <a:schemeClr val="tx2">
                        <a:lumMod val="20000"/>
                        <a:lumOff val="80000"/>
                      </a:schemeClr>
                    </a:solidFill>
                  </a:tcPr>
                </a:tc>
                <a:tc>
                  <a:txBody>
                    <a:bodyPr/>
                    <a:lstStyle/>
                    <a:p>
                      <a:r>
                        <a:rPr lang="en-US" sz="700" b="1" dirty="0">
                          <a:solidFill>
                            <a:srgbClr val="7030A0"/>
                          </a:solidFill>
                        </a:rPr>
                        <a:t>Hosea</a:t>
                      </a:r>
                    </a:p>
                  </a:txBody>
                  <a:tcPr marL="68580" marR="68580" marT="34290" marB="34290">
                    <a:solidFill>
                      <a:schemeClr val="tx2">
                        <a:lumMod val="20000"/>
                        <a:lumOff val="80000"/>
                      </a:schemeClr>
                    </a:solidFill>
                  </a:tcPr>
                </a:tc>
                <a:tc>
                  <a:txBody>
                    <a:bodyPr/>
                    <a:lstStyle/>
                    <a:p>
                      <a:r>
                        <a:rPr lang="en-US" sz="700" b="1" dirty="0" err="1">
                          <a:solidFill>
                            <a:schemeClr val="tx1"/>
                          </a:solidFill>
                        </a:rPr>
                        <a:t>Jehokim</a:t>
                      </a:r>
                      <a:endParaRPr lang="en-US" sz="700" b="1" dirty="0">
                        <a:solidFill>
                          <a:schemeClr val="tx1"/>
                        </a:solidFill>
                      </a:endParaRPr>
                    </a:p>
                  </a:txBody>
                  <a:tcPr marL="68580" marR="68580" marT="34290" marB="34290">
                    <a:solidFill>
                      <a:schemeClr val="accent2">
                        <a:lumMod val="20000"/>
                        <a:lumOff val="80000"/>
                      </a:schemeClr>
                    </a:solidFill>
                  </a:tcPr>
                </a:tc>
                <a:tc>
                  <a:txBody>
                    <a:bodyPr/>
                    <a:lstStyle/>
                    <a:p>
                      <a:r>
                        <a:rPr lang="en-US" sz="700" b="1" dirty="0">
                          <a:solidFill>
                            <a:schemeClr val="tx1"/>
                          </a:solidFill>
                        </a:rPr>
                        <a:t>No</a:t>
                      </a:r>
                    </a:p>
                  </a:txBody>
                  <a:tcPr marL="68580" marR="68580" marT="34290" marB="34290">
                    <a:solidFill>
                      <a:schemeClr val="accent2">
                        <a:lumMod val="20000"/>
                        <a:lumOff val="80000"/>
                      </a:schemeClr>
                    </a:solidFill>
                  </a:tcPr>
                </a:tc>
                <a:tc>
                  <a:txBody>
                    <a:bodyPr/>
                    <a:lstStyle/>
                    <a:p>
                      <a:r>
                        <a:rPr lang="en-US" sz="700" b="1" dirty="0">
                          <a:solidFill>
                            <a:schemeClr val="tx1"/>
                          </a:solidFill>
                        </a:rPr>
                        <a:t>11</a:t>
                      </a:r>
                    </a:p>
                  </a:txBody>
                  <a:tcPr marL="68580" marR="68580" marT="34290" marB="34290">
                    <a:solidFill>
                      <a:schemeClr val="accent2">
                        <a:lumMod val="20000"/>
                        <a:lumOff val="80000"/>
                      </a:schemeClr>
                    </a:solidFill>
                  </a:tcPr>
                </a:tc>
                <a:tc>
                  <a:txBody>
                    <a:bodyPr/>
                    <a:lstStyle/>
                    <a:p>
                      <a:r>
                        <a:rPr lang="en-US" sz="700" b="1" dirty="0">
                          <a:solidFill>
                            <a:schemeClr val="tx1"/>
                          </a:solidFill>
                        </a:rPr>
                        <a:t>2 Ki. 23-24;</a:t>
                      </a:r>
                      <a:r>
                        <a:rPr lang="en-US" sz="700" b="1" baseline="0" dirty="0">
                          <a:solidFill>
                            <a:schemeClr val="tx1"/>
                          </a:solidFill>
                        </a:rPr>
                        <a:t> 2 Chr. 36</a:t>
                      </a:r>
                      <a:endParaRPr lang="en-US" sz="700" b="1" dirty="0">
                        <a:solidFill>
                          <a:schemeClr val="tx1"/>
                        </a:solidFill>
                      </a:endParaRPr>
                    </a:p>
                  </a:txBody>
                  <a:tcPr marL="68580" marR="68580" marT="34290" marB="34290">
                    <a:solidFill>
                      <a:schemeClr val="accent2">
                        <a:lumMod val="20000"/>
                        <a:lumOff val="80000"/>
                      </a:schemeClr>
                    </a:solidFill>
                  </a:tcPr>
                </a:tc>
                <a:tc>
                  <a:txBody>
                    <a:bodyPr/>
                    <a:lstStyle/>
                    <a:p>
                      <a:r>
                        <a:rPr lang="en-US" sz="600" b="1" dirty="0">
                          <a:solidFill>
                            <a:schemeClr val="tx1"/>
                          </a:solidFill>
                        </a:rPr>
                        <a:t>Jeremiah, Habakkuk</a:t>
                      </a:r>
                    </a:p>
                  </a:txBody>
                  <a:tcPr marL="68580" marR="68580" marT="34290" marB="34290">
                    <a:solidFill>
                      <a:schemeClr val="accent2">
                        <a:lumMod val="20000"/>
                        <a:lumOff val="80000"/>
                      </a:schemeClr>
                    </a:solidFill>
                  </a:tcPr>
                </a:tc>
                <a:extLst>
                  <a:ext uri="{0D108BD9-81ED-4DB2-BD59-A6C34878D82A}">
                    <a16:rowId xmlns:a16="http://schemas.microsoft.com/office/drawing/2014/main" val="10018"/>
                  </a:ext>
                </a:extLst>
              </a:tr>
              <a:tr h="194282">
                <a:tc>
                  <a:txBody>
                    <a:bodyPr/>
                    <a:lstStyle/>
                    <a:p>
                      <a:r>
                        <a:rPr lang="en-US" sz="700" b="1" dirty="0" err="1">
                          <a:solidFill>
                            <a:srgbClr val="7030A0"/>
                          </a:solidFill>
                        </a:rPr>
                        <a:t>Hoshea</a:t>
                      </a:r>
                      <a:endParaRPr lang="en-US" sz="700" b="1" dirty="0">
                        <a:solidFill>
                          <a:srgbClr val="7030A0"/>
                        </a:solidFill>
                      </a:endParaRPr>
                    </a:p>
                  </a:txBody>
                  <a:tcPr marL="68580" marR="68580" marT="34290" marB="34290">
                    <a:solidFill>
                      <a:schemeClr val="tx2">
                        <a:lumMod val="20000"/>
                        <a:lumOff val="80000"/>
                      </a:schemeClr>
                    </a:solidFill>
                  </a:tcPr>
                </a:tc>
                <a:tc>
                  <a:txBody>
                    <a:bodyPr/>
                    <a:lstStyle/>
                    <a:p>
                      <a:r>
                        <a:rPr lang="en-US" sz="700" b="1" dirty="0">
                          <a:solidFill>
                            <a:srgbClr val="7030A0"/>
                          </a:solidFill>
                        </a:rPr>
                        <a:t>No</a:t>
                      </a:r>
                    </a:p>
                  </a:txBody>
                  <a:tcPr marL="68580" marR="68580" marT="34290" marB="34290">
                    <a:solidFill>
                      <a:schemeClr val="tx2">
                        <a:lumMod val="20000"/>
                        <a:lumOff val="80000"/>
                      </a:schemeClr>
                    </a:solidFill>
                  </a:tcPr>
                </a:tc>
                <a:tc>
                  <a:txBody>
                    <a:bodyPr/>
                    <a:lstStyle/>
                    <a:p>
                      <a:r>
                        <a:rPr lang="en-US" sz="700" b="1" dirty="0">
                          <a:solidFill>
                            <a:srgbClr val="7030A0"/>
                          </a:solidFill>
                        </a:rPr>
                        <a:t>9</a:t>
                      </a:r>
                    </a:p>
                  </a:txBody>
                  <a:tcPr marL="68580" marR="68580" marT="34290" marB="34290">
                    <a:solidFill>
                      <a:schemeClr val="tx2">
                        <a:lumMod val="20000"/>
                        <a:lumOff val="80000"/>
                      </a:schemeClr>
                    </a:solidFill>
                  </a:tcPr>
                </a:tc>
                <a:tc>
                  <a:txBody>
                    <a:bodyPr/>
                    <a:lstStyle/>
                    <a:p>
                      <a:r>
                        <a:rPr lang="en-US" sz="700" b="1" dirty="0">
                          <a:solidFill>
                            <a:srgbClr val="7030A0"/>
                          </a:solidFill>
                        </a:rPr>
                        <a:t>2 kings 17</a:t>
                      </a:r>
                    </a:p>
                  </a:txBody>
                  <a:tcPr marL="68580" marR="68580" marT="34290" marB="34290">
                    <a:solidFill>
                      <a:schemeClr val="tx2">
                        <a:lumMod val="20000"/>
                        <a:lumOff val="80000"/>
                      </a:schemeClr>
                    </a:solidFill>
                  </a:tcPr>
                </a:tc>
                <a:tc>
                  <a:txBody>
                    <a:bodyPr/>
                    <a:lstStyle/>
                    <a:p>
                      <a:r>
                        <a:rPr lang="en-US" sz="700" b="1" dirty="0">
                          <a:solidFill>
                            <a:srgbClr val="7030A0"/>
                          </a:solidFill>
                        </a:rPr>
                        <a:t>Hosea</a:t>
                      </a:r>
                    </a:p>
                  </a:txBody>
                  <a:tcPr marL="68580" marR="68580" marT="34290" marB="34290">
                    <a:solidFill>
                      <a:schemeClr val="tx2">
                        <a:lumMod val="20000"/>
                        <a:lumOff val="80000"/>
                      </a:schemeClr>
                    </a:solidFill>
                  </a:tcPr>
                </a:tc>
                <a:tc>
                  <a:txBody>
                    <a:bodyPr/>
                    <a:lstStyle/>
                    <a:p>
                      <a:r>
                        <a:rPr lang="en-US" sz="700" b="1" dirty="0" err="1">
                          <a:solidFill>
                            <a:schemeClr val="tx1"/>
                          </a:solidFill>
                        </a:rPr>
                        <a:t>Jehoachin</a:t>
                      </a:r>
                      <a:endParaRPr lang="en-US" sz="700" b="1" dirty="0">
                        <a:solidFill>
                          <a:schemeClr val="tx1"/>
                        </a:solidFill>
                      </a:endParaRPr>
                    </a:p>
                  </a:txBody>
                  <a:tcPr marL="68580" marR="68580" marT="34290" marB="34290">
                    <a:solidFill>
                      <a:schemeClr val="accent2">
                        <a:lumMod val="20000"/>
                        <a:lumOff val="80000"/>
                      </a:schemeClr>
                    </a:solidFill>
                  </a:tcPr>
                </a:tc>
                <a:tc>
                  <a:txBody>
                    <a:bodyPr/>
                    <a:lstStyle/>
                    <a:p>
                      <a:r>
                        <a:rPr lang="en-US" sz="700" b="1" dirty="0">
                          <a:solidFill>
                            <a:schemeClr val="tx1"/>
                          </a:solidFill>
                        </a:rPr>
                        <a:t>No</a:t>
                      </a:r>
                    </a:p>
                  </a:txBody>
                  <a:tcPr marL="68580" marR="68580" marT="34290" marB="34290">
                    <a:solidFill>
                      <a:schemeClr val="accent2">
                        <a:lumMod val="20000"/>
                        <a:lumOff val="80000"/>
                      </a:schemeClr>
                    </a:solidFill>
                  </a:tcPr>
                </a:tc>
                <a:tc>
                  <a:txBody>
                    <a:bodyPr/>
                    <a:lstStyle/>
                    <a:p>
                      <a:r>
                        <a:rPr lang="en-US" sz="700" b="1" dirty="0">
                          <a:solidFill>
                            <a:schemeClr val="tx1"/>
                          </a:solidFill>
                        </a:rPr>
                        <a:t>3 mo. </a:t>
                      </a:r>
                    </a:p>
                  </a:txBody>
                  <a:tcPr marL="68580" marR="68580" marT="34290" marB="34290">
                    <a:solidFill>
                      <a:schemeClr val="accent2">
                        <a:lumMod val="20000"/>
                        <a:lumOff val="80000"/>
                      </a:schemeClr>
                    </a:solidFill>
                  </a:tcPr>
                </a:tc>
                <a:tc>
                  <a:txBody>
                    <a:bodyPr/>
                    <a:lstStyle/>
                    <a:p>
                      <a:r>
                        <a:rPr lang="en-US" sz="700" b="1" dirty="0">
                          <a:solidFill>
                            <a:schemeClr val="tx1"/>
                          </a:solidFill>
                        </a:rPr>
                        <a:t>2 Ki. 24:2; 2</a:t>
                      </a:r>
                      <a:r>
                        <a:rPr lang="en-US" sz="700" b="1" baseline="0" dirty="0">
                          <a:solidFill>
                            <a:schemeClr val="tx1"/>
                          </a:solidFill>
                        </a:rPr>
                        <a:t> Chr. 36</a:t>
                      </a:r>
                      <a:endParaRPr lang="en-US" sz="700" b="1" dirty="0">
                        <a:solidFill>
                          <a:schemeClr val="tx1"/>
                        </a:solidFill>
                      </a:endParaRPr>
                    </a:p>
                  </a:txBody>
                  <a:tcPr marL="68580" marR="68580" marT="34290" marB="34290">
                    <a:solidFill>
                      <a:schemeClr val="accent2">
                        <a:lumMod val="20000"/>
                        <a:lumOff val="80000"/>
                      </a:schemeClr>
                    </a:solidFill>
                  </a:tcPr>
                </a:tc>
                <a:tc>
                  <a:txBody>
                    <a:bodyPr/>
                    <a:lstStyle/>
                    <a:p>
                      <a:r>
                        <a:rPr lang="en-US" sz="700" b="0" dirty="0">
                          <a:solidFill>
                            <a:schemeClr val="tx1"/>
                          </a:solidFill>
                        </a:rPr>
                        <a:t>Jeremiah</a:t>
                      </a:r>
                    </a:p>
                  </a:txBody>
                  <a:tcPr marL="68580" marR="68580" marT="34290" marB="34290">
                    <a:solidFill>
                      <a:schemeClr val="accent2">
                        <a:lumMod val="20000"/>
                        <a:lumOff val="80000"/>
                      </a:schemeClr>
                    </a:solidFill>
                  </a:tcPr>
                </a:tc>
                <a:extLst>
                  <a:ext uri="{0D108BD9-81ED-4DB2-BD59-A6C34878D82A}">
                    <a16:rowId xmlns:a16="http://schemas.microsoft.com/office/drawing/2014/main" val="10019"/>
                  </a:ext>
                </a:extLst>
              </a:tr>
            </a:tbl>
          </a:graphicData>
        </a:graphic>
      </p:graphicFrame>
      <p:sp>
        <p:nvSpPr>
          <p:cNvPr id="7" name="TextBox 6"/>
          <p:cNvSpPr txBox="1"/>
          <p:nvPr/>
        </p:nvSpPr>
        <p:spPr>
          <a:xfrm>
            <a:off x="109520" y="390572"/>
            <a:ext cx="4373880" cy="715581"/>
          </a:xfrm>
          <a:prstGeom prst="rect">
            <a:avLst/>
          </a:prstGeom>
          <a:noFill/>
        </p:spPr>
        <p:txBody>
          <a:bodyPr wrap="square" rtlCol="0">
            <a:spAutoFit/>
          </a:bodyPr>
          <a:lstStyle/>
          <a:p>
            <a:pPr algn="ctr"/>
            <a:r>
              <a:rPr lang="en-US" sz="1350" b="1" dirty="0">
                <a:solidFill>
                  <a:srgbClr val="7030A0"/>
                </a:solidFill>
              </a:rPr>
              <a:t>THE KINGS AND PROPHETS</a:t>
            </a:r>
          </a:p>
          <a:p>
            <a:pPr algn="ctr"/>
            <a:r>
              <a:rPr lang="en-US" sz="1350" b="1" dirty="0">
                <a:solidFill>
                  <a:srgbClr val="7030A0"/>
                </a:solidFill>
              </a:rPr>
              <a:t>THE NORTHERN KINGDOM OF ISRAEL - ISRAEL - 931-722 BC </a:t>
            </a:r>
          </a:p>
        </p:txBody>
      </p:sp>
      <p:sp>
        <p:nvSpPr>
          <p:cNvPr id="8" name="TextBox 7"/>
          <p:cNvSpPr txBox="1"/>
          <p:nvPr/>
        </p:nvSpPr>
        <p:spPr>
          <a:xfrm>
            <a:off x="4500846" y="397677"/>
            <a:ext cx="4450514" cy="507831"/>
          </a:xfrm>
          <a:prstGeom prst="rect">
            <a:avLst/>
          </a:prstGeom>
          <a:noFill/>
        </p:spPr>
        <p:txBody>
          <a:bodyPr wrap="none" rtlCol="0">
            <a:spAutoFit/>
          </a:bodyPr>
          <a:lstStyle/>
          <a:p>
            <a:pPr algn="ctr"/>
            <a:r>
              <a:rPr lang="en-US" sz="1350" b="1" dirty="0">
                <a:solidFill>
                  <a:srgbClr val="FF0000"/>
                </a:solidFill>
              </a:rPr>
              <a:t>THE KINGS AND PROPHETS</a:t>
            </a:r>
          </a:p>
          <a:p>
            <a:pPr algn="ctr"/>
            <a:r>
              <a:rPr lang="en-US" sz="1350" b="1" dirty="0">
                <a:solidFill>
                  <a:srgbClr val="FF0000"/>
                </a:solidFill>
              </a:rPr>
              <a:t>THE SOUTHERN KINGDOM OF ISRAEL - JUDAH - 586 BC </a:t>
            </a:r>
          </a:p>
        </p:txBody>
      </p:sp>
      <p:sp>
        <p:nvSpPr>
          <p:cNvPr id="2" name="TextBox 1"/>
          <p:cNvSpPr txBox="1"/>
          <p:nvPr/>
        </p:nvSpPr>
        <p:spPr>
          <a:xfrm>
            <a:off x="4708478" y="806071"/>
            <a:ext cx="184731" cy="300082"/>
          </a:xfrm>
          <a:prstGeom prst="rect">
            <a:avLst/>
          </a:prstGeom>
          <a:noFill/>
        </p:spPr>
        <p:txBody>
          <a:bodyPr wrap="none" rtlCol="0">
            <a:spAutoFit/>
          </a:bodyPr>
          <a:lstStyle/>
          <a:p>
            <a:endParaRPr lang="en-US" sz="1350" dirty="0"/>
          </a:p>
        </p:txBody>
      </p:sp>
      <p:sp>
        <p:nvSpPr>
          <p:cNvPr id="9" name="TextBox 8"/>
          <p:cNvSpPr txBox="1"/>
          <p:nvPr/>
        </p:nvSpPr>
        <p:spPr>
          <a:xfrm>
            <a:off x="-54919" y="5932245"/>
            <a:ext cx="4373880" cy="300082"/>
          </a:xfrm>
          <a:prstGeom prst="rect">
            <a:avLst/>
          </a:prstGeom>
          <a:noFill/>
        </p:spPr>
        <p:txBody>
          <a:bodyPr wrap="square" rtlCol="0">
            <a:spAutoFit/>
          </a:bodyPr>
          <a:lstStyle/>
          <a:p>
            <a:pPr algn="ctr"/>
            <a:r>
              <a:rPr lang="en-US" sz="1350" b="1" dirty="0"/>
              <a:t>ASSYRIAN CAPTIVITY - 722 BC</a:t>
            </a:r>
          </a:p>
        </p:txBody>
      </p:sp>
      <p:sp>
        <p:nvSpPr>
          <p:cNvPr id="10" name="TextBox 9"/>
          <p:cNvSpPr txBox="1"/>
          <p:nvPr/>
        </p:nvSpPr>
        <p:spPr>
          <a:xfrm>
            <a:off x="4708478" y="5897587"/>
            <a:ext cx="4373880" cy="300082"/>
          </a:xfrm>
          <a:prstGeom prst="rect">
            <a:avLst/>
          </a:prstGeom>
          <a:noFill/>
        </p:spPr>
        <p:txBody>
          <a:bodyPr wrap="square" rtlCol="0">
            <a:spAutoFit/>
          </a:bodyPr>
          <a:lstStyle/>
          <a:p>
            <a:pPr algn="ctr"/>
            <a:r>
              <a:rPr lang="en-US" sz="1350" b="1" dirty="0"/>
              <a:t>BABYLONIAN CAPTIVITY - 586 BC</a:t>
            </a:r>
          </a:p>
        </p:txBody>
      </p:sp>
      <p:sp>
        <p:nvSpPr>
          <p:cNvPr id="3" name="TextBox 2"/>
          <p:cNvSpPr txBox="1"/>
          <p:nvPr/>
        </p:nvSpPr>
        <p:spPr>
          <a:xfrm>
            <a:off x="529939" y="6261516"/>
            <a:ext cx="3201517" cy="276999"/>
          </a:xfrm>
          <a:prstGeom prst="rect">
            <a:avLst/>
          </a:prstGeom>
          <a:noFill/>
        </p:spPr>
        <p:txBody>
          <a:bodyPr wrap="none" rtlCol="0">
            <a:spAutoFit/>
          </a:bodyPr>
          <a:lstStyle/>
          <a:p>
            <a:r>
              <a:rPr lang="en-US" sz="1200" dirty="0"/>
              <a:t>*Not all prophets mentioned, just better known</a:t>
            </a:r>
          </a:p>
        </p:txBody>
      </p:sp>
      <p:sp>
        <p:nvSpPr>
          <p:cNvPr id="11" name="TextBox 10"/>
          <p:cNvSpPr txBox="1"/>
          <p:nvPr/>
        </p:nvSpPr>
        <p:spPr>
          <a:xfrm>
            <a:off x="5029200" y="6082286"/>
            <a:ext cx="3839826" cy="461665"/>
          </a:xfrm>
          <a:prstGeom prst="rect">
            <a:avLst/>
          </a:prstGeom>
          <a:noFill/>
        </p:spPr>
        <p:txBody>
          <a:bodyPr wrap="square" rtlCol="0">
            <a:spAutoFit/>
          </a:bodyPr>
          <a:lstStyle/>
          <a:p>
            <a:r>
              <a:rPr lang="en-US" sz="1200" b="1" dirty="0"/>
              <a:t>Exilic Prophets</a:t>
            </a:r>
            <a:r>
              <a:rPr lang="en-US" sz="1200" dirty="0"/>
              <a:t>: Daniel, Ezekiel, Jeremiah (Lamentations)</a:t>
            </a:r>
          </a:p>
          <a:p>
            <a:r>
              <a:rPr lang="en-US" sz="1200" b="1" dirty="0"/>
              <a:t>Postexilic Prophets: Haggai, Zechariah, Malachi</a:t>
            </a:r>
          </a:p>
        </p:txBody>
      </p:sp>
      <p:sp>
        <p:nvSpPr>
          <p:cNvPr id="4" name="TextBox 3"/>
          <p:cNvSpPr txBox="1"/>
          <p:nvPr/>
        </p:nvSpPr>
        <p:spPr>
          <a:xfrm>
            <a:off x="4087734" y="5684440"/>
            <a:ext cx="713109" cy="196208"/>
          </a:xfrm>
          <a:prstGeom prst="rect">
            <a:avLst/>
          </a:prstGeom>
          <a:noFill/>
        </p:spPr>
        <p:txBody>
          <a:bodyPr wrap="square" rtlCol="0">
            <a:spAutoFit/>
          </a:bodyPr>
          <a:lstStyle/>
          <a:p>
            <a:r>
              <a:rPr lang="en-US" sz="675" b="1" dirty="0"/>
              <a:t>Zedekiah</a:t>
            </a:r>
          </a:p>
        </p:txBody>
      </p:sp>
      <p:sp>
        <p:nvSpPr>
          <p:cNvPr id="5" name="TextBox 4"/>
          <p:cNvSpPr txBox="1"/>
          <p:nvPr/>
        </p:nvSpPr>
        <p:spPr>
          <a:xfrm rot="10800000" flipV="1">
            <a:off x="5326047" y="5692909"/>
            <a:ext cx="566966" cy="196208"/>
          </a:xfrm>
          <a:prstGeom prst="rect">
            <a:avLst/>
          </a:prstGeom>
          <a:noFill/>
        </p:spPr>
        <p:txBody>
          <a:bodyPr wrap="square" rtlCol="0">
            <a:spAutoFit/>
          </a:bodyPr>
          <a:lstStyle/>
          <a:p>
            <a:r>
              <a:rPr lang="en-US" sz="675" b="1"/>
              <a:t>No</a:t>
            </a:r>
            <a:endParaRPr lang="en-US" sz="675" b="1" dirty="0"/>
          </a:p>
        </p:txBody>
      </p:sp>
      <p:sp>
        <p:nvSpPr>
          <p:cNvPr id="13" name="TextBox 12"/>
          <p:cNvSpPr txBox="1"/>
          <p:nvPr/>
        </p:nvSpPr>
        <p:spPr>
          <a:xfrm>
            <a:off x="6056798" y="5661680"/>
            <a:ext cx="298560" cy="196208"/>
          </a:xfrm>
          <a:prstGeom prst="rect">
            <a:avLst/>
          </a:prstGeom>
          <a:noFill/>
        </p:spPr>
        <p:txBody>
          <a:bodyPr wrap="square" rtlCol="0">
            <a:spAutoFit/>
          </a:bodyPr>
          <a:lstStyle/>
          <a:p>
            <a:r>
              <a:rPr lang="en-US" sz="675" b="1" dirty="0"/>
              <a:t>11</a:t>
            </a:r>
          </a:p>
        </p:txBody>
      </p:sp>
      <p:sp>
        <p:nvSpPr>
          <p:cNvPr id="12" name="TextBox 11"/>
          <p:cNvSpPr txBox="1"/>
          <p:nvPr/>
        </p:nvSpPr>
        <p:spPr>
          <a:xfrm>
            <a:off x="7849804" y="5649487"/>
            <a:ext cx="827811" cy="200055"/>
          </a:xfrm>
          <a:prstGeom prst="rect">
            <a:avLst/>
          </a:prstGeom>
          <a:noFill/>
        </p:spPr>
        <p:txBody>
          <a:bodyPr wrap="square" rtlCol="0">
            <a:spAutoFit/>
          </a:bodyPr>
          <a:lstStyle/>
          <a:p>
            <a:r>
              <a:rPr lang="en-US" sz="700" dirty="0"/>
              <a:t>   Jeremiah</a:t>
            </a:r>
          </a:p>
        </p:txBody>
      </p:sp>
      <p:sp>
        <p:nvSpPr>
          <p:cNvPr id="16" name="TextBox 15"/>
          <p:cNvSpPr txBox="1"/>
          <p:nvPr/>
        </p:nvSpPr>
        <p:spPr>
          <a:xfrm>
            <a:off x="6442464" y="5682517"/>
            <a:ext cx="1413008" cy="200055"/>
          </a:xfrm>
          <a:prstGeom prst="rect">
            <a:avLst/>
          </a:prstGeom>
          <a:noFill/>
        </p:spPr>
        <p:txBody>
          <a:bodyPr wrap="square" rtlCol="0">
            <a:spAutoFit/>
          </a:bodyPr>
          <a:lstStyle/>
          <a:p>
            <a:r>
              <a:rPr lang="en-US" sz="700" b="1" dirty="0"/>
              <a:t>2 Ki. 24:18-25:7; 2 Chr. 36:11-21</a:t>
            </a:r>
          </a:p>
        </p:txBody>
      </p:sp>
    </p:spTree>
    <p:extLst>
      <p:ext uri="{BB962C8B-B14F-4D97-AF65-F5344CB8AC3E}">
        <p14:creationId xmlns:p14="http://schemas.microsoft.com/office/powerpoint/2010/main" val="1262835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3225DE99-E873-1142-97C0-12306C7D2111}"/>
              </a:ext>
            </a:extLst>
          </p:cNvPr>
          <p:cNvGraphicFramePr>
            <a:graphicFrameLocks noChangeAspect="1"/>
          </p:cNvGraphicFramePr>
          <p:nvPr/>
        </p:nvGraphicFramePr>
        <p:xfrm>
          <a:off x="152400" y="519253"/>
          <a:ext cx="8991600" cy="6372794"/>
        </p:xfrm>
        <a:graphic>
          <a:graphicData uri="http://schemas.openxmlformats.org/presentationml/2006/ole">
            <mc:AlternateContent xmlns:mc="http://schemas.openxmlformats.org/markup-compatibility/2006">
              <mc:Choice xmlns:v="urn:schemas-microsoft-com:vml" Requires="v">
                <p:oleObj spid="_x0000_s1043" name="Document" r:id="rId3" imgW="5943600" imgH="6540500" progId="Word.Document.12">
                  <p:embed/>
                </p:oleObj>
              </mc:Choice>
              <mc:Fallback>
                <p:oleObj name="Document" r:id="rId3" imgW="5943600" imgH="6540500" progId="Word.Document.12">
                  <p:embed/>
                  <p:pic>
                    <p:nvPicPr>
                      <p:cNvPr id="4" name="Object 3">
                        <a:extLst>
                          <a:ext uri="{FF2B5EF4-FFF2-40B4-BE49-F238E27FC236}">
                            <a16:creationId xmlns:a16="http://schemas.microsoft.com/office/drawing/2014/main" id="{3225DE99-E873-1142-97C0-12306C7D2111}"/>
                          </a:ext>
                        </a:extLst>
                      </p:cNvPr>
                      <p:cNvPicPr/>
                      <p:nvPr/>
                    </p:nvPicPr>
                    <p:blipFill>
                      <a:blip r:embed="rId4"/>
                      <a:stretch>
                        <a:fillRect/>
                      </a:stretch>
                    </p:blipFill>
                    <p:spPr>
                      <a:xfrm>
                        <a:off x="152400" y="519253"/>
                        <a:ext cx="8991600" cy="6372794"/>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1860A5BB-F558-CD40-BE9C-25485FAC89AF}"/>
              </a:ext>
            </a:extLst>
          </p:cNvPr>
          <p:cNvSpPr txBox="1"/>
          <p:nvPr/>
        </p:nvSpPr>
        <p:spPr>
          <a:xfrm>
            <a:off x="2895600" y="124521"/>
            <a:ext cx="3048000" cy="369332"/>
          </a:xfrm>
          <a:prstGeom prst="rect">
            <a:avLst/>
          </a:prstGeom>
          <a:noFill/>
        </p:spPr>
        <p:txBody>
          <a:bodyPr wrap="square" rtlCol="0">
            <a:spAutoFit/>
          </a:bodyPr>
          <a:lstStyle/>
          <a:p>
            <a:r>
              <a:rPr lang="en-US" b="1" dirty="0"/>
              <a:t>Chart from Zondervan</a:t>
            </a:r>
          </a:p>
        </p:txBody>
      </p:sp>
    </p:spTree>
    <p:extLst>
      <p:ext uri="{BB962C8B-B14F-4D97-AF65-F5344CB8AC3E}">
        <p14:creationId xmlns:p14="http://schemas.microsoft.com/office/powerpoint/2010/main" val="2378058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was a prophet?</a:t>
            </a:r>
          </a:p>
        </p:txBody>
      </p:sp>
      <p:sp>
        <p:nvSpPr>
          <p:cNvPr id="4" name="Content Placeholder 3"/>
          <p:cNvSpPr>
            <a:spLocks noGrp="1"/>
          </p:cNvSpPr>
          <p:nvPr>
            <p:ph idx="1"/>
          </p:nvPr>
        </p:nvSpPr>
        <p:spPr>
          <a:xfrm>
            <a:off x="228600" y="1676400"/>
            <a:ext cx="8686800" cy="4724401"/>
          </a:xfrm>
        </p:spPr>
        <p:txBody>
          <a:bodyPr>
            <a:normAutofit/>
          </a:bodyPr>
          <a:lstStyle/>
          <a:p>
            <a:pPr marL="118872" indent="0">
              <a:buNone/>
            </a:pPr>
            <a:r>
              <a:rPr lang="en-US" sz="2200" dirty="0"/>
              <a:t>“A prophet was a man referred to as a </a:t>
            </a:r>
            <a:r>
              <a:rPr lang="en-US" sz="2200" i="1" dirty="0"/>
              <a:t>seer, </a:t>
            </a:r>
            <a:r>
              <a:rPr lang="en-US" sz="2200" dirty="0"/>
              <a:t>man of God, servant, messenger and watchman.  A good definition for a prophet is a human mouthpiece for God.  He was an authorized spokesman.  Remember, Aaron was selected by God to be Moses’ prophet because Moses needed a spokesman or “mouth” to talk to the people (Ex. 4:16-17)</a:t>
            </a:r>
            <a:r>
              <a:rPr lang="is-IS" sz="2200" dirty="0"/>
              <a:t>…A prophet was a man who had something to say and had to say it (Jer. 20:7-9).  </a:t>
            </a:r>
          </a:p>
          <a:p>
            <a:pPr marL="118872" indent="0">
              <a:buNone/>
            </a:pPr>
            <a:endParaRPr lang="is-IS" sz="2200" dirty="0"/>
          </a:p>
          <a:p>
            <a:pPr marL="118872" indent="0">
              <a:buNone/>
            </a:pPr>
            <a:r>
              <a:rPr lang="is-IS" sz="2200" dirty="0"/>
              <a:t>At times, the prophet would </a:t>
            </a:r>
            <a:r>
              <a:rPr lang="is-IS" sz="2200" i="1" dirty="0"/>
              <a:t>fortell </a:t>
            </a:r>
            <a:r>
              <a:rPr lang="is-IS" sz="2200" dirty="0"/>
              <a:t>the distant future.  </a:t>
            </a:r>
            <a:r>
              <a:rPr lang="en-US" sz="2200" dirty="0"/>
              <a:t>Other times he would tell of an event that would come about in the near future.  This is </a:t>
            </a:r>
            <a:r>
              <a:rPr lang="en-US" sz="2200" i="1" dirty="0"/>
              <a:t>forth-telling</a:t>
            </a:r>
            <a:r>
              <a:rPr lang="en-US" sz="2200" dirty="0"/>
              <a:t>.   When a prophet spoke by God’s direction, the words </a:t>
            </a:r>
            <a:r>
              <a:rPr lang="en-US" sz="2200" b="1" dirty="0"/>
              <a:t>always</a:t>
            </a:r>
            <a:r>
              <a:rPr lang="en-US" sz="2200" dirty="0"/>
              <a:t> came to pass.   This is one of the strongest proofs that the message was from God (Isa. 42:9; 44:6-7)</a:t>
            </a:r>
            <a:r>
              <a:rPr lang="is-IS" sz="2200" dirty="0"/>
              <a:t>…One might call them the preacher of that time.” -- Nancy Fink, </a:t>
            </a:r>
            <a:r>
              <a:rPr lang="is-IS" sz="2200" i="1" dirty="0"/>
              <a:t>Minor Prophets, </a:t>
            </a:r>
            <a:r>
              <a:rPr lang="is-IS" sz="2200" dirty="0"/>
              <a:t>pp. 9-10.   </a:t>
            </a:r>
            <a:endParaRPr lang="en-US" sz="2200" dirty="0"/>
          </a:p>
        </p:txBody>
      </p:sp>
    </p:spTree>
    <p:extLst>
      <p:ext uri="{BB962C8B-B14F-4D97-AF65-F5344CB8AC3E}">
        <p14:creationId xmlns:p14="http://schemas.microsoft.com/office/powerpoint/2010/main" val="987675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was a prophet?</a:t>
            </a:r>
          </a:p>
        </p:txBody>
      </p:sp>
      <p:sp>
        <p:nvSpPr>
          <p:cNvPr id="4" name="Content Placeholder 3"/>
          <p:cNvSpPr>
            <a:spLocks noGrp="1"/>
          </p:cNvSpPr>
          <p:nvPr>
            <p:ph idx="1"/>
          </p:nvPr>
        </p:nvSpPr>
        <p:spPr>
          <a:xfrm>
            <a:off x="228600" y="1676400"/>
            <a:ext cx="8686800" cy="4724401"/>
          </a:xfrm>
        </p:spPr>
        <p:txBody>
          <a:bodyPr>
            <a:normAutofit/>
          </a:bodyPr>
          <a:lstStyle/>
          <a:p>
            <a:pPr marL="118872" indent="0">
              <a:buNone/>
            </a:pPr>
            <a:r>
              <a:rPr lang="en-US" sz="2400" dirty="0"/>
              <a:t>Prophets were mouth-pieces for God.  They are also referred to as “Seers” (1 Sa. 9:9), “Man of God” (1 Ki. 13), “Messenger”  (2 Chr. 36:16, “Servant” (Josh. 1:13), and “Watchman” (Ezek. 13:14).  </a:t>
            </a:r>
            <a:r>
              <a:rPr lang="en-US" sz="2400" i="1" dirty="0"/>
              <a:t>Ibid</a:t>
            </a:r>
            <a:endParaRPr lang="en-US" sz="2400" dirty="0"/>
          </a:p>
        </p:txBody>
      </p:sp>
    </p:spTree>
    <p:extLst>
      <p:ext uri="{BB962C8B-B14F-4D97-AF65-F5344CB8AC3E}">
        <p14:creationId xmlns:p14="http://schemas.microsoft.com/office/powerpoint/2010/main" val="2214757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380999"/>
            <a:ext cx="8686800" cy="6019801"/>
          </a:xfrm>
        </p:spPr>
        <p:txBody>
          <a:bodyPr>
            <a:normAutofit lnSpcReduction="10000"/>
          </a:bodyPr>
          <a:lstStyle/>
          <a:p>
            <a:pPr marL="118872" indent="0">
              <a:buNone/>
            </a:pPr>
            <a:r>
              <a:rPr lang="en-US" sz="2400" dirty="0"/>
              <a:t>“A common way to misunderstand prophesy</a:t>
            </a:r>
            <a:r>
              <a:rPr lang="is-IS" sz="2400" dirty="0"/>
              <a:t>…is to suppose that it means prediction. But that is </a:t>
            </a:r>
            <a:r>
              <a:rPr lang="is-IS" sz="2400" b="1" dirty="0"/>
              <a:t>not </a:t>
            </a:r>
            <a:r>
              <a:rPr lang="is-IS" sz="2400" dirty="0"/>
              <a:t>the Biblical use of the word.  Prophets are not fortune tellers.  The prophet is the person who declares, “Thus says the Lord.” He speaks what God is speaking.  He brings God’s word into the immediate world of the present, insisting that it be heard here and now.  The prophet says that God is speaking now, not yesterday; God is speaking now, not tomorrow.  It is not a past word that can be anaylyzed and then walked away from.  It is not a future word that can be fantasiszed into escapist diversion...The prophetic word eliminates the distance between God’s speaking and our hearing.  If we make the prophetic word a predicitve word we are procrastinating, putting distance between ourselves and the applicaton of the word, putting off with dealing with it until some future date...Prophecy points out connections between dayliness and God’s eternity and calls us to live these connections.” </a:t>
            </a:r>
            <a:r>
              <a:rPr lang="is-IS" sz="2000" dirty="0"/>
              <a:t>-- Eugene Peterson, </a:t>
            </a:r>
            <a:r>
              <a:rPr lang="is-IS" sz="2000" i="1" dirty="0"/>
              <a:t>Reversed Thunder, </a:t>
            </a:r>
            <a:r>
              <a:rPr lang="is-IS" sz="2000" dirty="0"/>
              <a:t>pp. 20-21, 114</a:t>
            </a:r>
            <a:endParaRPr lang="en-US" sz="2000" dirty="0"/>
          </a:p>
        </p:txBody>
      </p:sp>
    </p:spTree>
    <p:extLst>
      <p:ext uri="{BB962C8B-B14F-4D97-AF65-F5344CB8AC3E}">
        <p14:creationId xmlns:p14="http://schemas.microsoft.com/office/powerpoint/2010/main" val="795515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a:t>
            </a:r>
          </a:p>
        </p:txBody>
      </p:sp>
      <p:sp>
        <p:nvSpPr>
          <p:cNvPr id="3" name="Content Placeholder 2"/>
          <p:cNvSpPr>
            <a:spLocks noGrp="1"/>
          </p:cNvSpPr>
          <p:nvPr>
            <p:ph idx="1"/>
          </p:nvPr>
        </p:nvSpPr>
        <p:spPr>
          <a:xfrm>
            <a:off x="152400" y="1752600"/>
            <a:ext cx="8763000" cy="4648201"/>
          </a:xfrm>
        </p:spPr>
        <p:txBody>
          <a:bodyPr>
            <a:normAutofit fontScale="92500" lnSpcReduction="20000"/>
          </a:bodyPr>
          <a:lstStyle/>
          <a:p>
            <a:pPr marL="633222" indent="-514350">
              <a:buFont typeface="+mj-lt"/>
              <a:buAutoNum type="arabicPeriod"/>
            </a:pPr>
            <a:r>
              <a:rPr lang="en-US" sz="2400" dirty="0"/>
              <a:t>They were uncompromising individualists, bent on following God’s law and calling sin, sin (Isa. 1:1-17, 21-23).</a:t>
            </a:r>
          </a:p>
          <a:p>
            <a:pPr marL="633222" indent="-514350">
              <a:buFont typeface="+mj-lt"/>
              <a:buAutoNum type="arabicPeriod"/>
            </a:pPr>
            <a:r>
              <a:rPr lang="en-US" sz="2400" dirty="0"/>
              <a:t>They stood alone against tremendous opposition (Jer. 1:17-19).</a:t>
            </a:r>
          </a:p>
          <a:p>
            <a:pPr marL="633222" indent="-514350">
              <a:buFont typeface="+mj-lt"/>
              <a:buAutoNum type="arabicPeriod"/>
            </a:pPr>
            <a:r>
              <a:rPr lang="en-US" sz="2400" dirty="0"/>
              <a:t>They were God’s mouthpiece (Jer. 1:4-10).</a:t>
            </a:r>
          </a:p>
          <a:p>
            <a:pPr marL="633222" indent="-514350">
              <a:buFont typeface="+mj-lt"/>
              <a:buAutoNum type="arabicPeriod"/>
            </a:pPr>
            <a:r>
              <a:rPr lang="en-US" sz="2400" dirty="0"/>
              <a:t>They were people of rugged determination (Ezek. 2:1-7).</a:t>
            </a:r>
          </a:p>
          <a:p>
            <a:pPr marL="633222" indent="-514350">
              <a:buFont typeface="+mj-lt"/>
              <a:buAutoNum type="arabicPeriod"/>
            </a:pPr>
            <a:r>
              <a:rPr lang="en-US" sz="2400" dirty="0"/>
              <a:t>They were people of prayer and communion with God (Dan. 2:17-23; 6:4-13).</a:t>
            </a:r>
          </a:p>
          <a:p>
            <a:pPr marL="633222" indent="-514350">
              <a:buFont typeface="+mj-lt"/>
              <a:buAutoNum type="arabicPeriod"/>
            </a:pPr>
            <a:r>
              <a:rPr lang="en-US" sz="2400" dirty="0"/>
              <a:t>They displayed remarkable zeal and dedication, obeying God in extreme circumstances (Hos. 1:2-3).</a:t>
            </a:r>
          </a:p>
          <a:p>
            <a:pPr marL="633222" indent="-514350">
              <a:buFont typeface="+mj-lt"/>
              <a:buAutoNum type="arabicPeriod"/>
            </a:pPr>
            <a:r>
              <a:rPr lang="en-US" sz="2400" dirty="0"/>
              <a:t>The were outspoken critics of social evils (Amos 2:6-8).</a:t>
            </a:r>
          </a:p>
          <a:p>
            <a:pPr marL="633222" indent="-514350">
              <a:buFont typeface="+mj-lt"/>
              <a:buAutoNum type="arabicPeriod"/>
            </a:pPr>
            <a:r>
              <a:rPr lang="en-US" sz="2400" dirty="0"/>
              <a:t>They were “seers” and revealed future events with specificity (Mic. 5:2-4; Mal. 3:1).  </a:t>
            </a:r>
            <a:br>
              <a:rPr lang="en-US" sz="2400" dirty="0"/>
            </a:br>
            <a:endParaRPr lang="en-US" sz="2400" dirty="0"/>
          </a:p>
          <a:p>
            <a:pPr marL="118872" indent="0">
              <a:buNone/>
            </a:pPr>
            <a:r>
              <a:rPr lang="en-US" sz="2400" i="1" dirty="0"/>
              <a:t>Note: There are 351 (approximately) fulfilled prophecies regarding the Messiah</a:t>
            </a:r>
            <a:r>
              <a:rPr lang="en-US" sz="2400" dirty="0"/>
              <a:t>.  </a:t>
            </a:r>
            <a:endParaRPr lang="en-US" sz="2800" dirty="0"/>
          </a:p>
        </p:txBody>
      </p:sp>
    </p:spTree>
    <p:extLst>
      <p:ext uri="{BB962C8B-B14F-4D97-AF65-F5344CB8AC3E}">
        <p14:creationId xmlns:p14="http://schemas.microsoft.com/office/powerpoint/2010/main" val="73187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False Prophets (Mt. 12:24-30; 24:11)</a:t>
            </a:r>
          </a:p>
        </p:txBody>
      </p:sp>
      <p:sp>
        <p:nvSpPr>
          <p:cNvPr id="3" name="Content Placeholder 2"/>
          <p:cNvSpPr>
            <a:spLocks noGrp="1"/>
          </p:cNvSpPr>
          <p:nvPr>
            <p:ph idx="1"/>
          </p:nvPr>
        </p:nvSpPr>
        <p:spPr>
          <a:xfrm>
            <a:off x="228600" y="1828799"/>
            <a:ext cx="8686800" cy="4572001"/>
          </a:xfrm>
        </p:spPr>
        <p:txBody>
          <a:bodyPr>
            <a:normAutofit fontScale="85000" lnSpcReduction="10000"/>
          </a:bodyPr>
          <a:lstStyle/>
          <a:p>
            <a:r>
              <a:rPr lang="en-US" dirty="0"/>
              <a:t>How can we know the difference between a false and true prophet?  </a:t>
            </a:r>
          </a:p>
          <a:p>
            <a:pPr marL="971550" lvl="1" indent="-514350">
              <a:buFont typeface="+mj-lt"/>
              <a:buAutoNum type="arabicPeriod"/>
            </a:pPr>
            <a:r>
              <a:rPr lang="en-US" dirty="0"/>
              <a:t>First, the prophecy must come true (Deut. 18:22; 30:11-20).  </a:t>
            </a:r>
          </a:p>
          <a:p>
            <a:pPr marL="971550" lvl="1" indent="-514350">
              <a:buFont typeface="+mj-lt"/>
              <a:buAutoNum type="arabicPeriod"/>
            </a:pPr>
            <a:r>
              <a:rPr lang="en-US" dirty="0"/>
              <a:t>Secondly, it must be in accord with scripture and demand obedience to God (Deut. 13:1-5).  </a:t>
            </a:r>
          </a:p>
          <a:p>
            <a:pPr marL="971550" lvl="1" indent="-514350">
              <a:buFont typeface="+mj-lt"/>
              <a:buAutoNum type="arabicPeriod"/>
            </a:pPr>
            <a:r>
              <a:rPr lang="en-US" dirty="0"/>
              <a:t>Third, the prophecy can never contradict God’s word because God never contradicts Himself (Jer. 23:16-22).  </a:t>
            </a:r>
          </a:p>
          <a:p>
            <a:pPr marL="1236726" lvl="2" indent="-514350">
              <a:buFont typeface="Wingdings" charset="2"/>
              <a:buChar char="q"/>
            </a:pPr>
            <a:r>
              <a:rPr lang="en-US" dirty="0"/>
              <a:t>True prophets say things of God - no matter how unpopular they may become.  </a:t>
            </a:r>
          </a:p>
          <a:p>
            <a:pPr marL="1236726" lvl="2" indent="-514350">
              <a:buFont typeface="Wingdings" charset="2"/>
              <a:buChar char="q"/>
            </a:pPr>
            <a:r>
              <a:rPr lang="en-US" dirty="0"/>
              <a:t>False prophets seek to please others.  </a:t>
            </a:r>
          </a:p>
          <a:p>
            <a:pPr marL="1236726" lvl="2" indent="-514350">
              <a:buFont typeface="Wingdings" charset="2"/>
              <a:buChar char="q"/>
            </a:pPr>
            <a:r>
              <a:rPr lang="en-US" dirty="0"/>
              <a:t>True prophets remind people of God’s character - His kindness, mercy, forgiveness, love, sovereignty, and His desire to help, even save.  </a:t>
            </a:r>
          </a:p>
          <a:p>
            <a:endParaRPr lang="en-US" dirty="0"/>
          </a:p>
        </p:txBody>
      </p:sp>
    </p:spTree>
    <p:extLst>
      <p:ext uri="{BB962C8B-B14F-4D97-AF65-F5344CB8AC3E}">
        <p14:creationId xmlns:p14="http://schemas.microsoft.com/office/powerpoint/2010/main" val="194544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CC2A-C4B5-1446-AA7A-9E4A4F881FAF}"/>
              </a:ext>
            </a:extLst>
          </p:cNvPr>
          <p:cNvSpPr>
            <a:spLocks noGrp="1"/>
          </p:cNvSpPr>
          <p:nvPr>
            <p:ph type="title" idx="4294967295"/>
          </p:nvPr>
        </p:nvSpPr>
        <p:spPr>
          <a:xfrm>
            <a:off x="0" y="155575"/>
            <a:ext cx="8229600" cy="530225"/>
          </a:xfrm>
        </p:spPr>
        <p:txBody>
          <a:bodyPr>
            <a:normAutofit fontScale="90000"/>
          </a:bodyPr>
          <a:lstStyle/>
          <a:p>
            <a:r>
              <a:rPr lang="en-US" dirty="0"/>
              <a:t>Preview</a:t>
            </a:r>
          </a:p>
        </p:txBody>
      </p:sp>
      <p:sp>
        <p:nvSpPr>
          <p:cNvPr id="3" name="Content Placeholder 2">
            <a:extLst>
              <a:ext uri="{FF2B5EF4-FFF2-40B4-BE49-F238E27FC236}">
                <a16:creationId xmlns:a16="http://schemas.microsoft.com/office/drawing/2014/main" id="{014782DE-90F1-5140-B06C-88C3A430F242}"/>
              </a:ext>
            </a:extLst>
          </p:cNvPr>
          <p:cNvSpPr>
            <a:spLocks noGrp="1"/>
          </p:cNvSpPr>
          <p:nvPr>
            <p:ph idx="4294967295"/>
          </p:nvPr>
        </p:nvSpPr>
        <p:spPr>
          <a:xfrm>
            <a:off x="152400" y="914400"/>
            <a:ext cx="8763000" cy="5864225"/>
          </a:xfrm>
          <a:ln>
            <a:solidFill>
              <a:srgbClr val="FFC000"/>
            </a:solidFill>
          </a:ln>
        </p:spPr>
        <p:txBody>
          <a:bodyPr>
            <a:normAutofit fontScale="55000" lnSpcReduction="20000"/>
          </a:bodyPr>
          <a:lstStyle/>
          <a:p>
            <a:r>
              <a:rPr lang="en-US" dirty="0"/>
              <a:t>The “Song of Songs” means ”The Best of Songs” - like “King of Kings” or Lord of Lord’s.”  The repetition of the word is a Hebrew way of expressing the superlative (see 1 Ki. 4:32).  </a:t>
            </a:r>
          </a:p>
          <a:p>
            <a:r>
              <a:rPr lang="en-US" dirty="0"/>
              <a:t>The style </a:t>
            </a:r>
            <a:r>
              <a:rPr lang="en-US" i="1" dirty="0"/>
              <a:t>of writing is similar to Proverbs with many parallel lines. For example, see Pro. 5:18-19: “Let your fountain be blessed and rejoice in the wife of your youth, a lovely deer, a graceful </a:t>
            </a:r>
            <a:r>
              <a:rPr lang="en-US" i="1" dirty="0" err="1"/>
              <a:t>doe.”Let</a:t>
            </a:r>
            <a:r>
              <a:rPr lang="en-US" i="1" dirty="0"/>
              <a:t> her breasts fill you at all times with delight; be intoxicated always in her love</a:t>
            </a:r>
            <a:r>
              <a:rPr lang="en-US" dirty="0"/>
              <a:t>.”</a:t>
            </a:r>
          </a:p>
          <a:p>
            <a:r>
              <a:rPr lang="en-US" dirty="0"/>
              <a:t>SOS is a true (literal) story, adapted as some kind of drama starring two main characters: Solomon, and a woman from </a:t>
            </a:r>
            <a:r>
              <a:rPr lang="en-US" dirty="0" err="1"/>
              <a:t>Shulem</a:t>
            </a:r>
            <a:r>
              <a:rPr lang="en-US" dirty="0"/>
              <a:t> (we’ll call her “The Shulamite”). There’s also some group of observers, maybe servants or part of Solomon’s harem. </a:t>
            </a:r>
          </a:p>
          <a:p>
            <a:r>
              <a:rPr lang="en-US" dirty="0"/>
              <a:t>There may be another character too – the Shulamite’s true love back home (if you believe there was a third person - </a:t>
            </a:r>
            <a:r>
              <a:rPr lang="en-US" b="1" dirty="0"/>
              <a:t>the three-person theory</a:t>
            </a:r>
            <a:r>
              <a:rPr lang="en-US" dirty="0"/>
              <a:t>).</a:t>
            </a:r>
          </a:p>
          <a:p>
            <a:r>
              <a:rPr lang="en-US" dirty="0"/>
              <a:t>Here’s where it gets challenging. If you have the NIV or NAS Bible, you’ll notice in the text that they have tried to label for you who is speaking and when. They’ve approached it with two main characters: Solomon and the Shulamite. Solomon’s lines are labeled “Lover” or “Darling” and the Shulamite’s “Beloved.” Then people commenting on the side are labeled “Friends.”</a:t>
            </a:r>
          </a:p>
          <a:p>
            <a:r>
              <a:rPr lang="en-US" dirty="0"/>
              <a:t>So, the short version is this: Solomon, visiting the vineyards of Mt. Lebanon, comes across this attractive girl, she runs away. Solomon visits her, disguised as a shepherd, and woos her. Then, he comes without the disguise and invites her to marry him. Chapter 1 is their marriage in the palace, and the rest of the book is a kind of flashback. That’s called the “</a:t>
            </a:r>
            <a:r>
              <a:rPr lang="en-US" b="1" dirty="0"/>
              <a:t>two-person theory</a:t>
            </a:r>
            <a:r>
              <a:rPr lang="en-US" dirty="0"/>
              <a:t>” of the book.</a:t>
            </a:r>
          </a:p>
          <a:p>
            <a:endParaRPr lang="en-US" dirty="0"/>
          </a:p>
          <a:p>
            <a:endParaRPr lang="en-US" dirty="0"/>
          </a:p>
        </p:txBody>
      </p:sp>
    </p:spTree>
    <p:extLst>
      <p:ext uri="{BB962C8B-B14F-4D97-AF65-F5344CB8AC3E}">
        <p14:creationId xmlns:p14="http://schemas.microsoft.com/office/powerpoint/2010/main" val="23578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A5D3E-61BD-2A4B-9239-EE4A1F64BF7A}"/>
              </a:ext>
            </a:extLst>
          </p:cNvPr>
          <p:cNvSpPr>
            <a:spLocks noGrp="1"/>
          </p:cNvSpPr>
          <p:nvPr>
            <p:ph type="title"/>
          </p:nvPr>
        </p:nvSpPr>
        <p:spPr/>
        <p:txBody>
          <a:bodyPr>
            <a:normAutofit/>
          </a:bodyPr>
          <a:lstStyle/>
          <a:p>
            <a:r>
              <a:rPr lang="en-US" sz="3200" dirty="0"/>
              <a:t>The Characteristics of A True Prophet </a:t>
            </a:r>
          </a:p>
        </p:txBody>
      </p:sp>
      <p:sp>
        <p:nvSpPr>
          <p:cNvPr id="3" name="Content Placeholder 2">
            <a:extLst>
              <a:ext uri="{FF2B5EF4-FFF2-40B4-BE49-F238E27FC236}">
                <a16:creationId xmlns:a16="http://schemas.microsoft.com/office/drawing/2014/main" id="{8DB67CC6-D1AC-5749-986F-4BBD92611B72}"/>
              </a:ext>
            </a:extLst>
          </p:cNvPr>
          <p:cNvSpPr>
            <a:spLocks noGrp="1"/>
          </p:cNvSpPr>
          <p:nvPr>
            <p:ph idx="1"/>
          </p:nvPr>
        </p:nvSpPr>
        <p:spPr>
          <a:xfrm>
            <a:off x="152400" y="1600201"/>
            <a:ext cx="8534400" cy="4800600"/>
          </a:xfrm>
        </p:spPr>
        <p:txBody>
          <a:bodyPr>
            <a:normAutofit/>
          </a:bodyPr>
          <a:lstStyle/>
          <a:p>
            <a:pPr marL="576072" indent="-457200">
              <a:buFont typeface="+mj-lt"/>
              <a:buAutoNum type="arabicPeriod"/>
            </a:pPr>
            <a:r>
              <a:rPr lang="en-US" sz="2400" dirty="0"/>
              <a:t>Whatever they say had to come true - without fail. </a:t>
            </a:r>
          </a:p>
        </p:txBody>
      </p:sp>
      <p:sp>
        <p:nvSpPr>
          <p:cNvPr id="4" name="TextBox 3">
            <a:extLst>
              <a:ext uri="{FF2B5EF4-FFF2-40B4-BE49-F238E27FC236}">
                <a16:creationId xmlns:a16="http://schemas.microsoft.com/office/drawing/2014/main" id="{A33BC842-973D-304F-B7A3-AA535A836A1E}"/>
              </a:ext>
            </a:extLst>
          </p:cNvPr>
          <p:cNvSpPr txBox="1"/>
          <p:nvPr/>
        </p:nvSpPr>
        <p:spPr>
          <a:xfrm>
            <a:off x="1485900" y="2667000"/>
            <a:ext cx="5867400" cy="2308324"/>
          </a:xfrm>
          <a:prstGeom prst="rect">
            <a:avLst/>
          </a:prstGeom>
          <a:solidFill>
            <a:srgbClr val="FFC000"/>
          </a:solidFill>
        </p:spPr>
        <p:txBody>
          <a:bodyPr wrap="square" rtlCol="0">
            <a:spAutoFit/>
          </a:bodyPr>
          <a:lstStyle/>
          <a:p>
            <a:r>
              <a:rPr lang="en-US" sz="2400" dirty="0"/>
              <a:t>“when a prophet speaks in the name of the Lord, if the word does not come to pass or come true, that is a word that the Lord has not spoken; the prophet has spoken it presumptuously. You need not be afraid of him” (Deut. 18:22)</a:t>
            </a:r>
          </a:p>
        </p:txBody>
      </p:sp>
    </p:spTree>
    <p:extLst>
      <p:ext uri="{BB962C8B-B14F-4D97-AF65-F5344CB8AC3E}">
        <p14:creationId xmlns:p14="http://schemas.microsoft.com/office/powerpoint/2010/main" val="2870080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A5D3E-61BD-2A4B-9239-EE4A1F64BF7A}"/>
              </a:ext>
            </a:extLst>
          </p:cNvPr>
          <p:cNvSpPr>
            <a:spLocks noGrp="1"/>
          </p:cNvSpPr>
          <p:nvPr>
            <p:ph type="title"/>
          </p:nvPr>
        </p:nvSpPr>
        <p:spPr/>
        <p:txBody>
          <a:bodyPr>
            <a:normAutofit/>
          </a:bodyPr>
          <a:lstStyle/>
          <a:p>
            <a:r>
              <a:rPr lang="en-US" sz="3200" dirty="0"/>
              <a:t>The Characteristics of A True Prophet </a:t>
            </a:r>
          </a:p>
        </p:txBody>
      </p:sp>
      <p:sp>
        <p:nvSpPr>
          <p:cNvPr id="3" name="Content Placeholder 2">
            <a:extLst>
              <a:ext uri="{FF2B5EF4-FFF2-40B4-BE49-F238E27FC236}">
                <a16:creationId xmlns:a16="http://schemas.microsoft.com/office/drawing/2014/main" id="{8DB67CC6-D1AC-5749-986F-4BBD92611B72}"/>
              </a:ext>
            </a:extLst>
          </p:cNvPr>
          <p:cNvSpPr>
            <a:spLocks noGrp="1"/>
          </p:cNvSpPr>
          <p:nvPr>
            <p:ph idx="1"/>
          </p:nvPr>
        </p:nvSpPr>
        <p:spPr>
          <a:xfrm>
            <a:off x="152400" y="1600201"/>
            <a:ext cx="8534400" cy="4800600"/>
          </a:xfrm>
        </p:spPr>
        <p:txBody>
          <a:bodyPr>
            <a:normAutofit/>
          </a:bodyPr>
          <a:lstStyle/>
          <a:p>
            <a:pPr marL="576072" indent="-457200">
              <a:buFont typeface="+mj-lt"/>
              <a:buAutoNum type="arabicPeriod"/>
            </a:pPr>
            <a:r>
              <a:rPr lang="en-US" sz="2400" dirty="0"/>
              <a:t>Whatever they say had to come true - without fail. </a:t>
            </a:r>
          </a:p>
        </p:txBody>
      </p:sp>
      <p:sp>
        <p:nvSpPr>
          <p:cNvPr id="4" name="TextBox 3">
            <a:extLst>
              <a:ext uri="{FF2B5EF4-FFF2-40B4-BE49-F238E27FC236}">
                <a16:creationId xmlns:a16="http://schemas.microsoft.com/office/drawing/2014/main" id="{A33BC842-973D-304F-B7A3-AA535A836A1E}"/>
              </a:ext>
            </a:extLst>
          </p:cNvPr>
          <p:cNvSpPr txBox="1"/>
          <p:nvPr/>
        </p:nvSpPr>
        <p:spPr>
          <a:xfrm>
            <a:off x="457200" y="2133600"/>
            <a:ext cx="8534400" cy="4093428"/>
          </a:xfrm>
          <a:prstGeom prst="rect">
            <a:avLst/>
          </a:prstGeom>
          <a:solidFill>
            <a:srgbClr val="FFC000"/>
          </a:solidFill>
        </p:spPr>
        <p:txBody>
          <a:bodyPr wrap="square" rtlCol="0">
            <a:spAutoFit/>
          </a:bodyPr>
          <a:lstStyle/>
          <a:p>
            <a:r>
              <a:rPr lang="en-US" sz="2000" dirty="0"/>
              <a:t>“If a prophet or a dreamer of dreams arises among you and gives you a sign or a wonder, 2 and the sign or wonder that he tells you comes to pass, and if he says, ‘Let us go after other gods,’ which you have not known, ‘and let us serve them,’ 3 you shall not listen to the words of that prophet or that dreamer of dreams. For the Lord your God is testing you, to know whether you love the Lord your God with all your heart and with all your soul. 4 You shall walk after the Lord your God and fear him and keep his commandments and obey his voice, and you shall serve him and hold fast to him. 5 But that prophet or that dreamer of dreams shall be put to death, because he has taught rebellion against the Lord your God, who brought you out of the land of Egypt and redeemed you out of the house of slavery, to make you leave the way in which the Lord your God commanded you to walk. So you shall purge the evil from your midst” (Isa. 13:1-5)</a:t>
            </a:r>
          </a:p>
        </p:txBody>
      </p:sp>
    </p:spTree>
    <p:extLst>
      <p:ext uri="{BB962C8B-B14F-4D97-AF65-F5344CB8AC3E}">
        <p14:creationId xmlns:p14="http://schemas.microsoft.com/office/powerpoint/2010/main" val="2609013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A5D3E-61BD-2A4B-9239-EE4A1F64BF7A}"/>
              </a:ext>
            </a:extLst>
          </p:cNvPr>
          <p:cNvSpPr>
            <a:spLocks noGrp="1"/>
          </p:cNvSpPr>
          <p:nvPr>
            <p:ph type="title"/>
          </p:nvPr>
        </p:nvSpPr>
        <p:spPr/>
        <p:txBody>
          <a:bodyPr>
            <a:normAutofit/>
          </a:bodyPr>
          <a:lstStyle/>
          <a:p>
            <a:r>
              <a:rPr lang="en-US" sz="3200" dirty="0"/>
              <a:t>The Characteristics of A True Prophet </a:t>
            </a:r>
          </a:p>
        </p:txBody>
      </p:sp>
      <p:sp>
        <p:nvSpPr>
          <p:cNvPr id="3" name="Content Placeholder 2">
            <a:extLst>
              <a:ext uri="{FF2B5EF4-FFF2-40B4-BE49-F238E27FC236}">
                <a16:creationId xmlns:a16="http://schemas.microsoft.com/office/drawing/2014/main" id="{8DB67CC6-D1AC-5749-986F-4BBD92611B72}"/>
              </a:ext>
            </a:extLst>
          </p:cNvPr>
          <p:cNvSpPr>
            <a:spLocks noGrp="1"/>
          </p:cNvSpPr>
          <p:nvPr>
            <p:ph idx="1"/>
          </p:nvPr>
        </p:nvSpPr>
        <p:spPr>
          <a:xfrm>
            <a:off x="0" y="1524000"/>
            <a:ext cx="8991600" cy="4876801"/>
          </a:xfrm>
          <a:ln>
            <a:solidFill>
              <a:srgbClr val="FFC000"/>
            </a:solidFill>
          </a:ln>
        </p:spPr>
        <p:txBody>
          <a:bodyPr>
            <a:normAutofit/>
          </a:bodyPr>
          <a:lstStyle/>
          <a:p>
            <a:pPr marL="576072" indent="-457200">
              <a:buFont typeface="+mj-lt"/>
              <a:buAutoNum type="arabicPeriod"/>
            </a:pPr>
            <a:r>
              <a:rPr lang="en-US" sz="1400" dirty="0"/>
              <a:t>Whatever they say had to come true - without fail.</a:t>
            </a:r>
          </a:p>
          <a:p>
            <a:pPr marL="576072" indent="-457200">
              <a:buFont typeface="+mj-lt"/>
              <a:buAutoNum type="arabicPeriod"/>
            </a:pPr>
            <a:r>
              <a:rPr lang="en-US" sz="1400" dirty="0"/>
              <a:t>Whatever they said must have encouraged obedience.</a:t>
            </a:r>
          </a:p>
          <a:p>
            <a:pPr marL="576072" indent="-457200">
              <a:buFont typeface="+mj-lt"/>
              <a:buAutoNum type="arabicPeriod"/>
            </a:pPr>
            <a:r>
              <a:rPr lang="en-US" sz="2400" dirty="0"/>
              <a:t>Whatever they say does not contradict God’s word.   </a:t>
            </a:r>
          </a:p>
        </p:txBody>
      </p:sp>
      <p:sp>
        <p:nvSpPr>
          <p:cNvPr id="4" name="TextBox 3">
            <a:extLst>
              <a:ext uri="{FF2B5EF4-FFF2-40B4-BE49-F238E27FC236}">
                <a16:creationId xmlns:a16="http://schemas.microsoft.com/office/drawing/2014/main" id="{AD655505-3B48-9140-88D5-47F69DBDE424}"/>
              </a:ext>
            </a:extLst>
          </p:cNvPr>
          <p:cNvSpPr txBox="1"/>
          <p:nvPr/>
        </p:nvSpPr>
        <p:spPr>
          <a:xfrm>
            <a:off x="457200" y="2590800"/>
            <a:ext cx="8534400" cy="3693319"/>
          </a:xfrm>
          <a:prstGeom prst="rect">
            <a:avLst/>
          </a:prstGeom>
          <a:solidFill>
            <a:srgbClr val="FFC000"/>
          </a:solidFill>
        </p:spPr>
        <p:txBody>
          <a:bodyPr wrap="square" rtlCol="0">
            <a:spAutoFit/>
          </a:bodyPr>
          <a:lstStyle/>
          <a:p>
            <a:r>
              <a:rPr lang="en-US" dirty="0"/>
              <a:t>“16 Thus says the Lord of hosts: “Do not listen to the words of the prophets who prophesy to you, filling you with vain hopes. They speak visions of their own minds, not from the mouth of the Lord. 17 They say continually to those who despise the word of the Lord, ‘It shall be well with you’; and to everyone who stubbornly follows his own heart, they say, ‘No disaster shall come upon you.’” 18 For who among them has stood in the council of the Lord to see and to hear his word, or who has paid attention to his word and listened? 19 Behold, the storm of the Lord! Wrath has gone forth, a whirling tempest; it will burst upon the head of the wicked. 20 The anger of the Lord will not turn back until he has executed and accomplished the intents of his heart. In the latter days you will understand it clearly. 21 “I did not send the prophets, yet they ran; I did not speak to them, yet they prophesied. 22 But if they had stood in my council, then they would have proclaimed my words to my people, and they would have turned them from their evil way, and from the evil of their deeds” (Jer. 23:16-22)</a:t>
            </a:r>
          </a:p>
        </p:txBody>
      </p:sp>
    </p:spTree>
    <p:extLst>
      <p:ext uri="{BB962C8B-B14F-4D97-AF65-F5344CB8AC3E}">
        <p14:creationId xmlns:p14="http://schemas.microsoft.com/office/powerpoint/2010/main" val="273687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4B4AA-C4F9-1540-8532-D30786C0195D}"/>
              </a:ext>
            </a:extLst>
          </p:cNvPr>
          <p:cNvSpPr>
            <a:spLocks noGrp="1"/>
          </p:cNvSpPr>
          <p:nvPr>
            <p:ph type="title"/>
          </p:nvPr>
        </p:nvSpPr>
        <p:spPr/>
        <p:txBody>
          <a:bodyPr>
            <a:normAutofit/>
          </a:bodyPr>
          <a:lstStyle/>
          <a:p>
            <a:r>
              <a:rPr lang="en-US" sz="3200" dirty="0">
                <a:solidFill>
                  <a:schemeClr val="accent1"/>
                </a:solidFill>
              </a:rPr>
              <a:t>Who wrote the book?</a:t>
            </a:r>
          </a:p>
        </p:txBody>
      </p:sp>
      <p:sp>
        <p:nvSpPr>
          <p:cNvPr id="3" name="Content Placeholder 2">
            <a:extLst>
              <a:ext uri="{FF2B5EF4-FFF2-40B4-BE49-F238E27FC236}">
                <a16:creationId xmlns:a16="http://schemas.microsoft.com/office/drawing/2014/main" id="{FE0DFB63-8704-4449-AA89-E7D92471C1D3}"/>
              </a:ext>
            </a:extLst>
          </p:cNvPr>
          <p:cNvSpPr>
            <a:spLocks noGrp="1"/>
          </p:cNvSpPr>
          <p:nvPr>
            <p:ph idx="1"/>
          </p:nvPr>
        </p:nvSpPr>
        <p:spPr>
          <a:xfrm>
            <a:off x="176212" y="1524000"/>
            <a:ext cx="8791575" cy="5449824"/>
          </a:xfrm>
        </p:spPr>
        <p:txBody>
          <a:bodyPr>
            <a:normAutofit/>
          </a:bodyPr>
          <a:lstStyle/>
          <a:p>
            <a:pPr marL="89154" indent="0">
              <a:buNone/>
            </a:pPr>
            <a:r>
              <a:rPr lang="en-US" sz="2200" dirty="0"/>
              <a:t>Song of Solomon takes its title from the first verse of the book, which mentions who the song comes from.  We find a similar construction in other famous biblical phrases: Lord of Lords, King of Kings, and Holy of Holies, to name a few.</a:t>
            </a:r>
          </a:p>
          <a:p>
            <a:pPr marL="89154" indent="0">
              <a:buNone/>
            </a:pPr>
            <a:endParaRPr lang="en-US" sz="2200" dirty="0"/>
          </a:p>
          <a:p>
            <a:pPr marL="89154" indent="0">
              <a:buNone/>
            </a:pPr>
            <a:r>
              <a:rPr lang="en-US" sz="2200" dirty="0"/>
              <a:t>The title of the book eventually took on King Solomon’s name because of the mention of his name throughout the book (1:5; 3:7, 9, 11; 8:11–12). This title change also supports the traditional view of Solomon as the author of the book.  While numerous critics in the last two centuries have disputed Solomon’s authorship, the internal evidence seems to support it, not only because of the appearances of Solomon’s name but because of evidence of his royal advantage (3:6–11) and his numerous wives and concubines (6:8).</a:t>
            </a:r>
          </a:p>
        </p:txBody>
      </p:sp>
    </p:spTree>
    <p:extLst>
      <p:ext uri="{BB962C8B-B14F-4D97-AF65-F5344CB8AC3E}">
        <p14:creationId xmlns:p14="http://schemas.microsoft.com/office/powerpoint/2010/main" val="2314448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35841-4102-EE47-A49A-F2FA31B26D0C}"/>
              </a:ext>
            </a:extLst>
          </p:cNvPr>
          <p:cNvSpPr>
            <a:spLocks noGrp="1"/>
          </p:cNvSpPr>
          <p:nvPr>
            <p:ph type="title"/>
          </p:nvPr>
        </p:nvSpPr>
        <p:spPr/>
        <p:txBody>
          <a:bodyPr>
            <a:normAutofit/>
          </a:bodyPr>
          <a:lstStyle/>
          <a:p>
            <a:r>
              <a:rPr lang="en-US" sz="3200" dirty="0">
                <a:solidFill>
                  <a:schemeClr val="accent1"/>
                </a:solidFill>
              </a:rPr>
              <a:t>Where are we?</a:t>
            </a:r>
          </a:p>
        </p:txBody>
      </p:sp>
      <p:sp>
        <p:nvSpPr>
          <p:cNvPr id="3" name="Content Placeholder 2">
            <a:extLst>
              <a:ext uri="{FF2B5EF4-FFF2-40B4-BE49-F238E27FC236}">
                <a16:creationId xmlns:a16="http://schemas.microsoft.com/office/drawing/2014/main" id="{0C7F3610-482F-F748-B19E-F6ABCFBA6B53}"/>
              </a:ext>
            </a:extLst>
          </p:cNvPr>
          <p:cNvSpPr>
            <a:spLocks noGrp="1"/>
          </p:cNvSpPr>
          <p:nvPr>
            <p:ph idx="1"/>
          </p:nvPr>
        </p:nvSpPr>
        <p:spPr>
          <a:xfrm>
            <a:off x="190500" y="1600200"/>
            <a:ext cx="8763000" cy="4724401"/>
          </a:xfrm>
        </p:spPr>
        <p:txBody>
          <a:bodyPr>
            <a:noAutofit/>
          </a:bodyPr>
          <a:lstStyle/>
          <a:p>
            <a:pPr marL="89154" indent="0">
              <a:buNone/>
            </a:pPr>
            <a:r>
              <a:rPr lang="en-US" sz="2100" dirty="0"/>
              <a:t>Solomon wrote the book during his reign as king of Israel, meaning he composed it sometime between 971 and 931 BC. Scholars who hold to Solomon’s authorship tend to agree that the song was written early in his reign, not merely because of the youthful exuberance of the poetry but because his harem of 140 women, mentioned in 6:8, is relatively low in number compared to the final tally of 1,000 (1 Kings 11:3).  Also, the author mentioned place names from both the north and the south of the country, including Lebanon and Egypt, reminding us of the relative peace and good relations among these nations early in Solomon’s reign.</a:t>
            </a:r>
          </a:p>
        </p:txBody>
      </p:sp>
    </p:spTree>
    <p:extLst>
      <p:ext uri="{BB962C8B-B14F-4D97-AF65-F5344CB8AC3E}">
        <p14:creationId xmlns:p14="http://schemas.microsoft.com/office/powerpoint/2010/main" val="1697303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EFFA3-C05D-E24A-8EC7-A57677F20255}"/>
              </a:ext>
            </a:extLst>
          </p:cNvPr>
          <p:cNvSpPr>
            <a:spLocks noGrp="1"/>
          </p:cNvSpPr>
          <p:nvPr>
            <p:ph type="title"/>
          </p:nvPr>
        </p:nvSpPr>
        <p:spPr/>
        <p:txBody>
          <a:bodyPr>
            <a:normAutofit/>
          </a:bodyPr>
          <a:lstStyle/>
          <a:p>
            <a:r>
              <a:rPr lang="en-US" sz="3200" dirty="0">
                <a:solidFill>
                  <a:schemeClr val="accent1"/>
                </a:solidFill>
              </a:rPr>
              <a:t>Why is Song of Solomon so important?</a:t>
            </a:r>
          </a:p>
        </p:txBody>
      </p:sp>
      <p:sp>
        <p:nvSpPr>
          <p:cNvPr id="3" name="Content Placeholder 2">
            <a:extLst>
              <a:ext uri="{FF2B5EF4-FFF2-40B4-BE49-F238E27FC236}">
                <a16:creationId xmlns:a16="http://schemas.microsoft.com/office/drawing/2014/main" id="{F35B7A82-5111-664F-8EEA-9BE7ED9FDE24}"/>
              </a:ext>
            </a:extLst>
          </p:cNvPr>
          <p:cNvSpPr>
            <a:spLocks noGrp="1"/>
          </p:cNvSpPr>
          <p:nvPr>
            <p:ph idx="1"/>
          </p:nvPr>
        </p:nvSpPr>
        <p:spPr>
          <a:xfrm>
            <a:off x="134471" y="1408176"/>
            <a:ext cx="8848164" cy="5474143"/>
          </a:xfrm>
        </p:spPr>
        <p:txBody>
          <a:bodyPr>
            <a:noAutofit/>
          </a:bodyPr>
          <a:lstStyle/>
          <a:p>
            <a:pPr marL="89154" indent="0">
              <a:buNone/>
            </a:pPr>
            <a:endParaRPr lang="en-US" sz="2200" dirty="0"/>
          </a:p>
          <a:p>
            <a:pPr marL="89154" indent="0">
              <a:buNone/>
            </a:pPr>
            <a:r>
              <a:rPr lang="en-US" sz="2200" dirty="0"/>
              <a:t>A book frequently avoided, the Song of Solomon’s willingness to broach the topic of physical love within marriage has made many of its readers throughout history uncomfortable.  But as a testament to the beauty of the marriage relationship in its fullness, Song of Solomon stands out with its uniquely detailed vision of this beautiful reality.</a:t>
            </a:r>
          </a:p>
        </p:txBody>
      </p:sp>
    </p:spTree>
    <p:extLst>
      <p:ext uri="{BB962C8B-B14F-4D97-AF65-F5344CB8AC3E}">
        <p14:creationId xmlns:p14="http://schemas.microsoft.com/office/powerpoint/2010/main" val="4271229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6E27A-7592-6B4D-8422-3450881FC380}"/>
              </a:ext>
            </a:extLst>
          </p:cNvPr>
          <p:cNvSpPr>
            <a:spLocks noGrp="1"/>
          </p:cNvSpPr>
          <p:nvPr>
            <p:ph type="title"/>
          </p:nvPr>
        </p:nvSpPr>
        <p:spPr/>
        <p:txBody>
          <a:bodyPr>
            <a:normAutofit/>
          </a:bodyPr>
          <a:lstStyle/>
          <a:p>
            <a:r>
              <a:rPr lang="en-US" sz="3200" dirty="0">
                <a:solidFill>
                  <a:schemeClr val="accent1"/>
                </a:solidFill>
              </a:rPr>
              <a:t>What's the point?</a:t>
            </a:r>
          </a:p>
        </p:txBody>
      </p:sp>
      <p:sp>
        <p:nvSpPr>
          <p:cNvPr id="3" name="Content Placeholder 2">
            <a:extLst>
              <a:ext uri="{FF2B5EF4-FFF2-40B4-BE49-F238E27FC236}">
                <a16:creationId xmlns:a16="http://schemas.microsoft.com/office/drawing/2014/main" id="{A2B5B166-BD38-4E43-BA46-E21795698B86}"/>
              </a:ext>
            </a:extLst>
          </p:cNvPr>
          <p:cNvSpPr>
            <a:spLocks noGrp="1"/>
          </p:cNvSpPr>
          <p:nvPr>
            <p:ph idx="1"/>
          </p:nvPr>
        </p:nvSpPr>
        <p:spPr>
          <a:xfrm>
            <a:off x="114300" y="1444752"/>
            <a:ext cx="8915400" cy="6059424"/>
          </a:xfrm>
        </p:spPr>
        <p:txBody>
          <a:bodyPr>
            <a:noAutofit/>
          </a:bodyPr>
          <a:lstStyle/>
          <a:p>
            <a:pPr marL="89154" indent="0">
              <a:buNone/>
            </a:pPr>
            <a:r>
              <a:rPr lang="en-US" sz="2200" dirty="0"/>
              <a:t>The fullness of the union that takes place at marriage is described in some of the most splendid poetic language in the entire Bible. In a world where so many speak of God’s special gifts with coldly clinical or apathetic statistical language, the passion of Solomon’s poetry refreshes a world thirsty for the truth about marriage.  Solomon began his rendering of this relationship with the two lovers in courtship longing for affection while expressing their love for one another (1:1–3:5).  Eventually, they come together in marriage, the groom extolling his bride’s beauty before they consummate their relationship (3:6–5:1).  Finally, she struggles with the fear of separation, while he reassures his bride of his affections for her (5:2–8:14). All of this reinforces the theme of the goodness of marriage. Some suggest the book also pictures in a more general way Christ’s love for His bride, the church (probably a stretch).</a:t>
            </a:r>
          </a:p>
        </p:txBody>
      </p:sp>
    </p:spTree>
    <p:extLst>
      <p:ext uri="{BB962C8B-B14F-4D97-AF65-F5344CB8AC3E}">
        <p14:creationId xmlns:p14="http://schemas.microsoft.com/office/powerpoint/2010/main" val="231357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84681-4A8E-2D41-8ADD-E6CB00E4EB2E}"/>
              </a:ext>
            </a:extLst>
          </p:cNvPr>
          <p:cNvSpPr>
            <a:spLocks noGrp="1"/>
          </p:cNvSpPr>
          <p:nvPr>
            <p:ph type="title"/>
          </p:nvPr>
        </p:nvSpPr>
        <p:spPr/>
        <p:txBody>
          <a:bodyPr>
            <a:normAutofit/>
          </a:bodyPr>
          <a:lstStyle/>
          <a:p>
            <a:r>
              <a:rPr lang="en-US" sz="3200" dirty="0">
                <a:solidFill>
                  <a:schemeClr val="accent1"/>
                </a:solidFill>
              </a:rPr>
              <a:t>How do I apply this?</a:t>
            </a:r>
          </a:p>
        </p:txBody>
      </p:sp>
      <p:sp>
        <p:nvSpPr>
          <p:cNvPr id="3" name="Content Placeholder 2">
            <a:extLst>
              <a:ext uri="{FF2B5EF4-FFF2-40B4-BE49-F238E27FC236}">
                <a16:creationId xmlns:a16="http://schemas.microsoft.com/office/drawing/2014/main" id="{05C53D9A-B1B6-7F41-925B-5796F7AFFFEF}"/>
              </a:ext>
            </a:extLst>
          </p:cNvPr>
          <p:cNvSpPr>
            <a:spLocks noGrp="1"/>
          </p:cNvSpPr>
          <p:nvPr>
            <p:ph idx="1"/>
          </p:nvPr>
        </p:nvSpPr>
        <p:spPr>
          <a:xfrm>
            <a:off x="285750" y="1714500"/>
            <a:ext cx="8629650" cy="4686301"/>
          </a:xfrm>
        </p:spPr>
        <p:txBody>
          <a:bodyPr>
            <a:normAutofit fontScale="92500" lnSpcReduction="10000"/>
          </a:bodyPr>
          <a:lstStyle/>
          <a:p>
            <a:pPr marL="118872" indent="0">
              <a:buNone/>
            </a:pPr>
            <a:r>
              <a:rPr lang="en-US" sz="2400" dirty="0"/>
              <a:t>From courtship to marriage to the assurance of love, Song of Solomon poetically presents a broad range of events and feelings in the days leading up to and during marriage, offering encouragement toward an enduring love amid the petty jealousies and fears sure to threaten even the strongest of relationships.  We should heed the Song’s sublime words by continuing to value marriage as one of the bedrocks of society, appreciating the goodness and the beauty borne out of the union of two people in holy matrimony.</a:t>
            </a:r>
          </a:p>
          <a:p>
            <a:pPr marL="118872" indent="0">
              <a:buNone/>
            </a:pPr>
            <a:endParaRPr lang="en-US" sz="2400" dirty="0"/>
          </a:p>
          <a:p>
            <a:pPr marL="118872" indent="0">
              <a:buNone/>
            </a:pPr>
            <a:r>
              <a:rPr lang="en-US" sz="2400" dirty="0"/>
              <a:t>Would you consider your marriage a sign of God’s goodness and beauty working in your life, or has it become something less than that over time?  Song of Solomon reminds us that both marriage and the physical union that follows originate in God; we should therefore consider each of them as evidence of His grace working itself out in the world.</a:t>
            </a:r>
          </a:p>
          <a:p>
            <a:pPr marL="118872" indent="0">
              <a:buNone/>
            </a:pPr>
            <a:endParaRPr lang="en-US" sz="2400" dirty="0"/>
          </a:p>
          <a:p>
            <a:pPr marL="118872" indent="0">
              <a:buNone/>
            </a:pPr>
            <a:endParaRPr lang="en-US" sz="2400" dirty="0"/>
          </a:p>
        </p:txBody>
      </p:sp>
    </p:spTree>
    <p:extLst>
      <p:ext uri="{BB962C8B-B14F-4D97-AF65-F5344CB8AC3E}">
        <p14:creationId xmlns:p14="http://schemas.microsoft.com/office/powerpoint/2010/main" val="3487663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B591C-EF84-9E40-8C01-1FE66C8ED01E}"/>
              </a:ext>
            </a:extLst>
          </p:cNvPr>
          <p:cNvSpPr>
            <a:spLocks noGrp="1"/>
          </p:cNvSpPr>
          <p:nvPr>
            <p:ph type="title"/>
          </p:nvPr>
        </p:nvSpPr>
        <p:spPr/>
        <p:txBody>
          <a:bodyPr/>
          <a:lstStyle/>
          <a:p>
            <a:r>
              <a:rPr lang="en-US" dirty="0"/>
              <a:t>Five-part approach</a:t>
            </a:r>
          </a:p>
        </p:txBody>
      </p:sp>
      <p:sp>
        <p:nvSpPr>
          <p:cNvPr id="3" name="Content Placeholder 2">
            <a:extLst>
              <a:ext uri="{FF2B5EF4-FFF2-40B4-BE49-F238E27FC236}">
                <a16:creationId xmlns:a16="http://schemas.microsoft.com/office/drawing/2014/main" id="{7770425B-F2FC-C64D-B521-0AEED83C3EE9}"/>
              </a:ext>
            </a:extLst>
          </p:cNvPr>
          <p:cNvSpPr>
            <a:spLocks noGrp="1"/>
          </p:cNvSpPr>
          <p:nvPr>
            <p:ph idx="1"/>
          </p:nvPr>
        </p:nvSpPr>
        <p:spPr/>
        <p:txBody>
          <a:bodyPr>
            <a:normAutofit/>
          </a:bodyPr>
          <a:lstStyle/>
          <a:p>
            <a:r>
              <a:rPr lang="en-US" dirty="0"/>
              <a:t>I</a:t>
            </a:r>
            <a:r>
              <a:rPr lang="en-US" sz="2800" dirty="0"/>
              <a:t>.	Title: The Best of Songs (1:1)</a:t>
            </a:r>
          </a:p>
          <a:p>
            <a:r>
              <a:rPr lang="en-US" sz="2800" dirty="0"/>
              <a:t>II.	The Lovers Yearn for Each Other (1:2–2:17)</a:t>
            </a:r>
          </a:p>
          <a:p>
            <a:r>
              <a:rPr lang="en-US" sz="2800" dirty="0"/>
              <a:t>III.	The Shepherdess Dreams (3:1–6:3)</a:t>
            </a:r>
          </a:p>
          <a:p>
            <a:r>
              <a:rPr lang="en-US" sz="2800" dirty="0"/>
              <a:t>IV.	The Lovers Yearn for Each Other Again (6:4–8:4)</a:t>
            </a:r>
          </a:p>
          <a:p>
            <a:r>
              <a:rPr lang="en-US" sz="2800" dirty="0"/>
              <a:t>V.	The Lovers Join in Marriage (8:5–14)</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168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emplate>
  <TotalTime>2744</TotalTime>
  <Words>8434</Words>
  <Application>Microsoft Macintosh PowerPoint</Application>
  <PresentationFormat>On-screen Show (4:3)</PresentationFormat>
  <Paragraphs>684</Paragraphs>
  <Slides>32</Slides>
  <Notes>26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3" baseType="lpstr">
      <vt:lpstr>Abadi MT Condensed Extra Bold</vt:lpstr>
      <vt:lpstr>Arial</vt:lpstr>
      <vt:lpstr>Arial Black</vt:lpstr>
      <vt:lpstr>Arial Narrow</vt:lpstr>
      <vt:lpstr>Calibri</vt:lpstr>
      <vt:lpstr>Corbel</vt:lpstr>
      <vt:lpstr>Wingdings</vt:lpstr>
      <vt:lpstr>Wingdings 2</vt:lpstr>
      <vt:lpstr>Wingdings 3</vt:lpstr>
      <vt:lpstr>Module</vt:lpstr>
      <vt:lpstr>Document</vt:lpstr>
      <vt:lpstr>Symphony of the Scriptures</vt:lpstr>
      <vt:lpstr>Song of Solomon</vt:lpstr>
      <vt:lpstr>Preview</vt:lpstr>
      <vt:lpstr>Who wrote the book?</vt:lpstr>
      <vt:lpstr>Where are we?</vt:lpstr>
      <vt:lpstr>Why is Song of Solomon so important?</vt:lpstr>
      <vt:lpstr>What's the point?</vt:lpstr>
      <vt:lpstr>How do I apply this?</vt:lpstr>
      <vt:lpstr>Five-part approach</vt:lpstr>
      <vt:lpstr> We can learn…  </vt:lpstr>
      <vt:lpstr>  Structure  </vt:lpstr>
      <vt:lpstr>  Key Themes  </vt:lpstr>
      <vt:lpstr>   Interpreting Literary Images  </vt:lpstr>
      <vt:lpstr>PowerPoint Presentation</vt:lpstr>
      <vt:lpstr>PowerPoint Presentation</vt:lpstr>
      <vt:lpstr>PowerPoint Presentation</vt:lpstr>
      <vt:lpstr>PowerPoint Presentation</vt:lpstr>
      <vt:lpstr>Song of Solomon</vt:lpstr>
      <vt:lpstr>Symphony of the Scriptures</vt:lpstr>
      <vt:lpstr>Times of the prophets</vt:lpstr>
      <vt:lpstr>CHRONOLOGY OF PROPHETS (B.C.)</vt:lpstr>
      <vt:lpstr>When Did They Prophecy?</vt:lpstr>
      <vt:lpstr>PowerPoint Presentation</vt:lpstr>
      <vt:lpstr>PowerPoint Presentation</vt:lpstr>
      <vt:lpstr>What was a prophet?</vt:lpstr>
      <vt:lpstr>What was a prophet?</vt:lpstr>
      <vt:lpstr>PowerPoint Presentation</vt:lpstr>
      <vt:lpstr>Characteristics</vt:lpstr>
      <vt:lpstr>False Prophets (Mt. 12:24-30; 24:11)</vt:lpstr>
      <vt:lpstr>The Characteristics of A True Prophet </vt:lpstr>
      <vt:lpstr>The Characteristics of A True Prophet </vt:lpstr>
      <vt:lpstr>The Characteristics of A True Prophet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rfink</dc:creator>
  <cp:lastModifiedBy>Ross Fink</cp:lastModifiedBy>
  <cp:revision>95</cp:revision>
  <cp:lastPrinted>2021-09-01T23:30:09Z</cp:lastPrinted>
  <dcterms:created xsi:type="dcterms:W3CDTF">2010-11-07T11:38:16Z</dcterms:created>
  <dcterms:modified xsi:type="dcterms:W3CDTF">2022-12-23T14:55:35Z</dcterms:modified>
</cp:coreProperties>
</file>